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36"/>
  </p:notesMasterIdLst>
  <p:sldIdLst>
    <p:sldId id="256" r:id="rId2"/>
    <p:sldId id="258" r:id="rId3"/>
    <p:sldId id="303" r:id="rId4"/>
    <p:sldId id="304" r:id="rId5"/>
    <p:sldId id="305" r:id="rId6"/>
    <p:sldId id="306" r:id="rId7"/>
    <p:sldId id="328" r:id="rId8"/>
    <p:sldId id="309" r:id="rId9"/>
    <p:sldId id="308" r:id="rId10"/>
    <p:sldId id="288" r:id="rId11"/>
    <p:sldId id="289" r:id="rId12"/>
    <p:sldId id="297" r:id="rId13"/>
    <p:sldId id="298" r:id="rId14"/>
    <p:sldId id="299" r:id="rId15"/>
    <p:sldId id="310" r:id="rId16"/>
    <p:sldId id="311" r:id="rId17"/>
    <p:sldId id="312" r:id="rId18"/>
    <p:sldId id="314" r:id="rId19"/>
    <p:sldId id="315" r:id="rId20"/>
    <p:sldId id="316" r:id="rId21"/>
    <p:sldId id="317" r:id="rId22"/>
    <p:sldId id="325" r:id="rId23"/>
    <p:sldId id="326" r:id="rId24"/>
    <p:sldId id="327" r:id="rId25"/>
    <p:sldId id="323" r:id="rId26"/>
    <p:sldId id="324" r:id="rId27"/>
    <p:sldId id="318" r:id="rId28"/>
    <p:sldId id="319" r:id="rId29"/>
    <p:sldId id="320" r:id="rId30"/>
    <p:sldId id="321" r:id="rId31"/>
    <p:sldId id="322" r:id="rId32"/>
    <p:sldId id="300" r:id="rId33"/>
    <p:sldId id="292" r:id="rId34"/>
    <p:sldId id="273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пациентов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MedEl</c:v>
                </c:pt>
                <c:pt idx="1">
                  <c:v>Cochlear</c:v>
                </c:pt>
                <c:pt idx="2">
                  <c:v>AB</c:v>
                </c:pt>
                <c:pt idx="3">
                  <c:v>Neurelec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129</c:v>
                </c:pt>
                <c:pt idx="1">
                  <c:v>46</c:v>
                </c:pt>
                <c:pt idx="2">
                  <c:v>11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652029001608497E-2"/>
          <c:y val="3.0722392852407101E-2"/>
          <c:w val="0.91674234263825805"/>
          <c:h val="0.842130444287552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numRef>
              <c:f>Лист1!$A$2:$A$11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4</c:v>
                </c:pt>
                <c:pt idx="1">
                  <c:v>8</c:v>
                </c:pt>
                <c:pt idx="2">
                  <c:v>9</c:v>
                </c:pt>
                <c:pt idx="3">
                  <c:v>10</c:v>
                </c:pt>
                <c:pt idx="4">
                  <c:v>15</c:v>
                </c:pt>
                <c:pt idx="5">
                  <c:v>15</c:v>
                </c:pt>
                <c:pt idx="6">
                  <c:v>15</c:v>
                </c:pt>
                <c:pt idx="7">
                  <c:v>15</c:v>
                </c:pt>
                <c:pt idx="8">
                  <c:v>15</c:v>
                </c:pt>
                <c:pt idx="9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7311056"/>
        <c:axId val="257311616"/>
      </c:barChart>
      <c:catAx>
        <c:axId val="257311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57311616"/>
        <c:crosses val="autoZero"/>
        <c:auto val="1"/>
        <c:lblAlgn val="ctr"/>
        <c:lblOffset val="100"/>
        <c:noMultiLvlLbl val="0"/>
      </c:catAx>
      <c:valAx>
        <c:axId val="257311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73110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ХМАО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14</c:v>
                </c:pt>
                <c:pt idx="1">
                  <c:v>13</c:v>
                </c:pt>
                <c:pt idx="2">
                  <c:v>14</c:v>
                </c:pt>
                <c:pt idx="3">
                  <c:v>14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Вне округа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12</c:v>
                </c:pt>
                <c:pt idx="1">
                  <c:v>14</c:v>
                </c:pt>
                <c:pt idx="2">
                  <c:v>12</c:v>
                </c:pt>
                <c:pt idx="3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3803440"/>
        <c:axId val="220986912"/>
      </c:barChart>
      <c:catAx>
        <c:axId val="1438034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20986912"/>
        <c:crosses val="autoZero"/>
        <c:auto val="1"/>
        <c:lblAlgn val="ctr"/>
        <c:lblOffset val="100"/>
        <c:noMultiLvlLbl val="0"/>
      </c:catAx>
      <c:valAx>
        <c:axId val="2209869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4380344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взрослые</c:v>
                </c:pt>
                <c:pt idx="1">
                  <c:v>дети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38</c:v>
                </c:pt>
                <c:pt idx="1">
                  <c:v>153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0000"/>
            </a:solidFill>
          </c:spPr>
          <c:explosion val="25"/>
          <c:dPt>
            <c:idx val="1"/>
            <c:bubble3D val="0"/>
            <c:spPr>
              <a:solidFill>
                <a:srgbClr val="FFFF00"/>
              </a:solidFill>
            </c:spPr>
          </c:dPt>
          <c:dPt>
            <c:idx val="2"/>
            <c:bubble3D val="0"/>
            <c:spPr>
              <a:solidFill>
                <a:srgbClr val="0000FF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MedEl</c:v>
                </c:pt>
                <c:pt idx="1">
                  <c:v>Cochlear</c:v>
                </c:pt>
                <c:pt idx="2">
                  <c:v>AB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32</c:v>
                </c:pt>
                <c:pt idx="1">
                  <c:v>4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с 1 до 3 лет</c:v>
                </c:pt>
                <c:pt idx="1">
                  <c:v>с 3 лет до 5 лет</c:v>
                </c:pt>
                <c:pt idx="2">
                  <c:v>с 5 лет до 7 лет</c:v>
                </c:pt>
                <c:pt idx="3">
                  <c:v>старше 7 лет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70</c:v>
                </c:pt>
                <c:pt idx="1">
                  <c:v>29</c:v>
                </c:pt>
                <c:pt idx="2">
                  <c:v>18</c:v>
                </c:pt>
                <c:pt idx="3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0"/>
        <c:axId val="255861136"/>
        <c:axId val="255861696"/>
      </c:barChart>
      <c:catAx>
        <c:axId val="255861136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255861696"/>
        <c:crosses val="autoZero"/>
        <c:auto val="1"/>
        <c:lblAlgn val="ctr"/>
        <c:lblOffset val="100"/>
        <c:noMultiLvlLbl val="0"/>
      </c:catAx>
      <c:valAx>
        <c:axId val="255861696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crossAx val="2558611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722586759988293E-2"/>
          <c:y val="4.4335316042132901E-2"/>
          <c:w val="0.74788908330903103"/>
          <c:h val="0.815297650466872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2"/>
            <c:invertIfNegative val="0"/>
            <c:bubble3D val="0"/>
            <c:spPr>
              <a:solidFill>
                <a:srgbClr val="3366FF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</c:v>
                </c:pt>
                <c:pt idx="1">
                  <c:v>23</c:v>
                </c:pt>
                <c:pt idx="2">
                  <c:v>25</c:v>
                </c:pt>
                <c:pt idx="3">
                  <c:v>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6939008"/>
        <c:axId val="306942368"/>
      </c:barChart>
      <c:catAx>
        <c:axId val="306939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6942368"/>
        <c:crosses val="autoZero"/>
        <c:auto val="1"/>
        <c:lblAlgn val="ctr"/>
        <c:lblOffset val="100"/>
        <c:noMultiLvlLbl val="0"/>
      </c:catAx>
      <c:valAx>
        <c:axId val="3069423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069390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247703412073504E-2"/>
          <c:y val="0.10312499999999999"/>
          <c:w val="0.76305150918635201"/>
          <c:h val="0.83125000000000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</c:v>
                </c:pt>
                <c:pt idx="1">
                  <c:v>34</c:v>
                </c:pt>
                <c:pt idx="2">
                  <c:v>66</c:v>
                </c:pt>
                <c:pt idx="3">
                  <c:v>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13298432"/>
        <c:axId val="313298992"/>
      </c:barChart>
      <c:catAx>
        <c:axId val="313298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13298992"/>
        <c:crosses val="autoZero"/>
        <c:auto val="1"/>
        <c:lblAlgn val="ctr"/>
        <c:lblOffset val="100"/>
        <c:noMultiLvlLbl val="0"/>
      </c:catAx>
      <c:valAx>
        <c:axId val="3132989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13298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CBCBB5-2758-1547-A45A-3F3089E9E218}" type="doc">
      <dgm:prSet loTypeId="urn:microsoft.com/office/officeart/2005/8/layout/hProcess9" loCatId="" qsTypeId="urn:microsoft.com/office/officeart/2005/8/quickstyle/simple4" qsCatId="simple" csTypeId="urn:microsoft.com/office/officeart/2005/8/colors/accent4_4" csCatId="accent4" phldr="1"/>
      <dgm:spPr/>
    </dgm:pt>
    <dgm:pt modelId="{7DF56385-ED26-4147-8A05-08CB9C640B8E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Times New Roman"/>
              <a:cs typeface="Times New Roman"/>
            </a:rPr>
            <a:t>1 этап: Перинатальные центры, детские поликлиники</a:t>
          </a:r>
          <a:endParaRPr lang="ru-RU" sz="2000" b="1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1EBC2F37-4CBE-B844-8F47-1799B7BA8FF4}" type="parTrans" cxnId="{5D69F62C-7DDC-C247-9B82-3232B0701DEA}">
      <dgm:prSet/>
      <dgm:spPr/>
      <dgm:t>
        <a:bodyPr/>
        <a:lstStyle/>
        <a:p>
          <a:endParaRPr lang="ru-RU"/>
        </a:p>
      </dgm:t>
    </dgm:pt>
    <dgm:pt modelId="{8554D89A-33A3-3243-AAAC-60459A994FB4}" type="sibTrans" cxnId="{5D69F62C-7DDC-C247-9B82-3232B0701DEA}">
      <dgm:prSet/>
      <dgm:spPr/>
      <dgm:t>
        <a:bodyPr/>
        <a:lstStyle/>
        <a:p>
          <a:endParaRPr lang="ru-RU"/>
        </a:p>
      </dgm:t>
    </dgm:pt>
    <dgm:pt modelId="{FECEC23F-9C74-EF4E-B541-7D66616298FA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rgbClr val="000000"/>
              </a:solidFill>
              <a:latin typeface="Times New Roman"/>
              <a:cs typeface="Times New Roman"/>
            </a:rPr>
            <a:t>2 этап</a:t>
          </a:r>
        </a:p>
        <a:p>
          <a:pPr algn="ctr"/>
          <a:r>
            <a:rPr lang="ru-RU" sz="2000" b="1" dirty="0" smtClean="0">
              <a:solidFill>
                <a:srgbClr val="000000"/>
              </a:solidFill>
              <a:latin typeface="Times New Roman"/>
              <a:cs typeface="Times New Roman"/>
            </a:rPr>
            <a:t>Кабинет </a:t>
          </a:r>
          <a:r>
            <a:rPr lang="ru-RU" sz="2000" b="1" dirty="0" err="1" smtClean="0">
              <a:solidFill>
                <a:srgbClr val="000000"/>
              </a:solidFill>
              <a:latin typeface="Times New Roman"/>
              <a:cs typeface="Times New Roman"/>
            </a:rPr>
            <a:t>сурдолога</a:t>
          </a:r>
          <a:endParaRPr lang="ru-RU" sz="2000" b="1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48DD6E91-9143-B546-8F17-9039ED4C46AA}" type="parTrans" cxnId="{273549D3-B8A8-5E43-8FAC-3A82C1F8F39D}">
      <dgm:prSet/>
      <dgm:spPr/>
      <dgm:t>
        <a:bodyPr/>
        <a:lstStyle/>
        <a:p>
          <a:endParaRPr lang="ru-RU"/>
        </a:p>
      </dgm:t>
    </dgm:pt>
    <dgm:pt modelId="{F287F9BA-4307-1648-8841-A2E3EA0CC866}" type="sibTrans" cxnId="{273549D3-B8A8-5E43-8FAC-3A82C1F8F39D}">
      <dgm:prSet/>
      <dgm:spPr/>
      <dgm:t>
        <a:bodyPr/>
        <a:lstStyle/>
        <a:p>
          <a:endParaRPr lang="ru-RU"/>
        </a:p>
      </dgm:t>
    </dgm:pt>
    <dgm:pt modelId="{D7C45B4D-E139-6C45-A562-65997E54206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0000"/>
              </a:solidFill>
              <a:latin typeface="Times New Roman"/>
              <a:cs typeface="Times New Roman"/>
            </a:rPr>
            <a:t>3 этап (заключительный) КДЦ </a:t>
          </a:r>
          <a:r>
            <a:rPr lang="ru-RU" sz="2000" b="1" dirty="0" err="1" smtClean="0">
              <a:solidFill>
                <a:srgbClr val="000000"/>
              </a:solidFill>
              <a:latin typeface="Times New Roman"/>
              <a:cs typeface="Times New Roman"/>
            </a:rPr>
            <a:t>сурдологии</a:t>
          </a:r>
          <a:endParaRPr lang="ru-RU" sz="2000" b="1" dirty="0" smtClean="0">
            <a:solidFill>
              <a:srgbClr val="000000"/>
            </a:solidFill>
            <a:latin typeface="Times New Roman"/>
            <a:cs typeface="Times New Roman"/>
          </a:endParaRPr>
        </a:p>
        <a:p>
          <a:r>
            <a:rPr lang="ru-RU" sz="2000" b="1" dirty="0" smtClean="0">
              <a:solidFill>
                <a:srgbClr val="000000"/>
              </a:solidFill>
              <a:latin typeface="Times New Roman"/>
              <a:cs typeface="Times New Roman"/>
            </a:rPr>
            <a:t>гл. внештатный специалист</a:t>
          </a:r>
          <a:endParaRPr lang="ru-RU" sz="2000" b="1" dirty="0">
            <a:solidFill>
              <a:srgbClr val="000000"/>
            </a:solidFill>
            <a:latin typeface="Times New Roman"/>
            <a:cs typeface="Times New Roman"/>
          </a:endParaRPr>
        </a:p>
      </dgm:t>
    </dgm:pt>
    <dgm:pt modelId="{0803EADB-1C53-DA40-A678-C28757A072D7}" type="parTrans" cxnId="{38F4C5B5-08CA-7343-84B1-749933ACDB96}">
      <dgm:prSet/>
      <dgm:spPr/>
      <dgm:t>
        <a:bodyPr/>
        <a:lstStyle/>
        <a:p>
          <a:endParaRPr lang="ru-RU"/>
        </a:p>
      </dgm:t>
    </dgm:pt>
    <dgm:pt modelId="{5E1E5F59-20F3-E646-AFD8-489847D90AB5}" type="sibTrans" cxnId="{38F4C5B5-08CA-7343-84B1-749933ACDB96}">
      <dgm:prSet/>
      <dgm:spPr/>
      <dgm:t>
        <a:bodyPr/>
        <a:lstStyle/>
        <a:p>
          <a:endParaRPr lang="ru-RU"/>
        </a:p>
      </dgm:t>
    </dgm:pt>
    <dgm:pt modelId="{2B351B34-13C0-E84E-A54C-06CB73B8730D}" type="pres">
      <dgm:prSet presAssocID="{67CBCBB5-2758-1547-A45A-3F3089E9E218}" presName="CompostProcess" presStyleCnt="0">
        <dgm:presLayoutVars>
          <dgm:dir/>
          <dgm:resizeHandles val="exact"/>
        </dgm:presLayoutVars>
      </dgm:prSet>
      <dgm:spPr/>
    </dgm:pt>
    <dgm:pt modelId="{09E096F7-9BBA-9446-B564-2B16CAE66C6A}" type="pres">
      <dgm:prSet presAssocID="{67CBCBB5-2758-1547-A45A-3F3089E9E218}" presName="arrow" presStyleLbl="bgShp" presStyleIdx="0" presStyleCnt="1"/>
      <dgm:spPr/>
    </dgm:pt>
    <dgm:pt modelId="{2E95E974-BAB6-8144-AA35-7B1437C77E51}" type="pres">
      <dgm:prSet presAssocID="{67CBCBB5-2758-1547-A45A-3F3089E9E218}" presName="linearProcess" presStyleCnt="0"/>
      <dgm:spPr/>
    </dgm:pt>
    <dgm:pt modelId="{54F73940-946D-5643-905A-1F7F3D8E4396}" type="pres">
      <dgm:prSet presAssocID="{7DF56385-ED26-4147-8A05-08CB9C640B8E}" presName="textNode" presStyleLbl="node1" presStyleIdx="0" presStyleCnt="3" custLinFactNeighborX="-53031" custLinFactNeighborY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DFB4A2-D38F-0542-B95C-4C041A4A0B9F}" type="pres">
      <dgm:prSet presAssocID="{8554D89A-33A3-3243-AAAC-60459A994FB4}" presName="sibTrans" presStyleCnt="0"/>
      <dgm:spPr/>
    </dgm:pt>
    <dgm:pt modelId="{DF8B0CC1-4A5B-0B48-AEE8-2CFEAA92C7AB}" type="pres">
      <dgm:prSet presAssocID="{FECEC23F-9C74-EF4E-B541-7D66616298FA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4B65DD-54F7-B64D-A545-F86264339ADD}" type="pres">
      <dgm:prSet presAssocID="{F287F9BA-4307-1648-8841-A2E3EA0CC866}" presName="sibTrans" presStyleCnt="0"/>
      <dgm:spPr/>
    </dgm:pt>
    <dgm:pt modelId="{A2B5326D-9D93-254C-A29F-B447FCCF075B}" type="pres">
      <dgm:prSet presAssocID="{D7C45B4D-E139-6C45-A562-65997E542065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97FE71-10F4-004A-81F9-48ED58D018A6}" type="presOf" srcId="{67CBCBB5-2758-1547-A45A-3F3089E9E218}" destId="{2B351B34-13C0-E84E-A54C-06CB73B8730D}" srcOrd="0" destOrd="0" presId="urn:microsoft.com/office/officeart/2005/8/layout/hProcess9"/>
    <dgm:cxn modelId="{38F4C5B5-08CA-7343-84B1-749933ACDB96}" srcId="{67CBCBB5-2758-1547-A45A-3F3089E9E218}" destId="{D7C45B4D-E139-6C45-A562-65997E542065}" srcOrd="2" destOrd="0" parTransId="{0803EADB-1C53-DA40-A678-C28757A072D7}" sibTransId="{5E1E5F59-20F3-E646-AFD8-489847D90AB5}"/>
    <dgm:cxn modelId="{273549D3-B8A8-5E43-8FAC-3A82C1F8F39D}" srcId="{67CBCBB5-2758-1547-A45A-3F3089E9E218}" destId="{FECEC23F-9C74-EF4E-B541-7D66616298FA}" srcOrd="1" destOrd="0" parTransId="{48DD6E91-9143-B546-8F17-9039ED4C46AA}" sibTransId="{F287F9BA-4307-1648-8841-A2E3EA0CC866}"/>
    <dgm:cxn modelId="{FD865B93-C5EF-BE4B-AE76-37DA3B3AB423}" type="presOf" srcId="{7DF56385-ED26-4147-8A05-08CB9C640B8E}" destId="{54F73940-946D-5643-905A-1F7F3D8E4396}" srcOrd="0" destOrd="0" presId="urn:microsoft.com/office/officeart/2005/8/layout/hProcess9"/>
    <dgm:cxn modelId="{EFE23005-7E51-CF4A-A9AE-0CBBB98C767C}" type="presOf" srcId="{D7C45B4D-E139-6C45-A562-65997E542065}" destId="{A2B5326D-9D93-254C-A29F-B447FCCF075B}" srcOrd="0" destOrd="0" presId="urn:microsoft.com/office/officeart/2005/8/layout/hProcess9"/>
    <dgm:cxn modelId="{5D69F62C-7DDC-C247-9B82-3232B0701DEA}" srcId="{67CBCBB5-2758-1547-A45A-3F3089E9E218}" destId="{7DF56385-ED26-4147-8A05-08CB9C640B8E}" srcOrd="0" destOrd="0" parTransId="{1EBC2F37-4CBE-B844-8F47-1799B7BA8FF4}" sibTransId="{8554D89A-33A3-3243-AAAC-60459A994FB4}"/>
    <dgm:cxn modelId="{D58D75DF-D211-874D-9395-38916B03D3EA}" type="presOf" srcId="{FECEC23F-9C74-EF4E-B541-7D66616298FA}" destId="{DF8B0CC1-4A5B-0B48-AEE8-2CFEAA92C7AB}" srcOrd="0" destOrd="0" presId="urn:microsoft.com/office/officeart/2005/8/layout/hProcess9"/>
    <dgm:cxn modelId="{DA417F41-39AE-4B4F-B97A-4E8F40B7F5C8}" type="presParOf" srcId="{2B351B34-13C0-E84E-A54C-06CB73B8730D}" destId="{09E096F7-9BBA-9446-B564-2B16CAE66C6A}" srcOrd="0" destOrd="0" presId="urn:microsoft.com/office/officeart/2005/8/layout/hProcess9"/>
    <dgm:cxn modelId="{CDB057F0-452D-7148-A864-EF010AE45F61}" type="presParOf" srcId="{2B351B34-13C0-E84E-A54C-06CB73B8730D}" destId="{2E95E974-BAB6-8144-AA35-7B1437C77E51}" srcOrd="1" destOrd="0" presId="urn:microsoft.com/office/officeart/2005/8/layout/hProcess9"/>
    <dgm:cxn modelId="{14573BF4-2DF5-DB4C-A2D5-7A86EDF9612E}" type="presParOf" srcId="{2E95E974-BAB6-8144-AA35-7B1437C77E51}" destId="{54F73940-946D-5643-905A-1F7F3D8E4396}" srcOrd="0" destOrd="0" presId="urn:microsoft.com/office/officeart/2005/8/layout/hProcess9"/>
    <dgm:cxn modelId="{8F88FCB2-7A65-FA41-B225-D32870E0D974}" type="presParOf" srcId="{2E95E974-BAB6-8144-AA35-7B1437C77E51}" destId="{74DFB4A2-D38F-0542-B95C-4C041A4A0B9F}" srcOrd="1" destOrd="0" presId="urn:microsoft.com/office/officeart/2005/8/layout/hProcess9"/>
    <dgm:cxn modelId="{2CC95415-BD83-3E45-BEF7-553FD3B09113}" type="presParOf" srcId="{2E95E974-BAB6-8144-AA35-7B1437C77E51}" destId="{DF8B0CC1-4A5B-0B48-AEE8-2CFEAA92C7AB}" srcOrd="2" destOrd="0" presId="urn:microsoft.com/office/officeart/2005/8/layout/hProcess9"/>
    <dgm:cxn modelId="{D1B665E2-A8E7-7E4D-9070-6C8C2BF945F4}" type="presParOf" srcId="{2E95E974-BAB6-8144-AA35-7B1437C77E51}" destId="{114B65DD-54F7-B64D-A545-F86264339ADD}" srcOrd="3" destOrd="0" presId="urn:microsoft.com/office/officeart/2005/8/layout/hProcess9"/>
    <dgm:cxn modelId="{6FC7B861-05A7-BE43-B97B-06BABD5122DB}" type="presParOf" srcId="{2E95E974-BAB6-8144-AA35-7B1437C77E51}" destId="{A2B5326D-9D93-254C-A29F-B447FCCF075B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4449F4-5E21-4E28-A505-F900A51218D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188D2D4-65E4-4C91-80D7-0446B6F60104}">
      <dgm:prSet/>
      <dgm:spPr/>
      <dgm:t>
        <a:bodyPr/>
        <a:lstStyle/>
        <a:p>
          <a:pPr rtl="0"/>
          <a:r>
            <a:rPr lang="ru-RU" b="1" dirty="0" smtClean="0"/>
            <a:t>Все новорожденные</a:t>
          </a:r>
          <a:endParaRPr lang="da-DK" b="1" dirty="0"/>
        </a:p>
      </dgm:t>
    </dgm:pt>
    <dgm:pt modelId="{EEFCE312-0269-4EB0-ACE8-6FCDD756E42A}" type="parTrans" cxnId="{2351D36D-9306-4105-B32B-30216B12BEB6}">
      <dgm:prSet/>
      <dgm:spPr/>
      <dgm:t>
        <a:bodyPr/>
        <a:lstStyle/>
        <a:p>
          <a:endParaRPr lang="ru-RU"/>
        </a:p>
      </dgm:t>
    </dgm:pt>
    <dgm:pt modelId="{DECC6D47-A21E-4CC3-A132-7C0EE41A6686}" type="sibTrans" cxnId="{2351D36D-9306-4105-B32B-30216B12BEB6}">
      <dgm:prSet/>
      <dgm:spPr/>
      <dgm:t>
        <a:bodyPr/>
        <a:lstStyle/>
        <a:p>
          <a:endParaRPr lang="ru-RU"/>
        </a:p>
      </dgm:t>
    </dgm:pt>
    <dgm:pt modelId="{2A697CB9-3500-4A00-B3F4-978FDD24AE9B}" type="pres">
      <dgm:prSet presAssocID="{614449F4-5E21-4E28-A505-F900A51218D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20B159-8EB9-43AF-A379-032FAEC77184}" type="pres">
      <dgm:prSet presAssocID="{2188D2D4-65E4-4C91-80D7-0446B6F60104}" presName="parentText" presStyleLbl="node1" presStyleIdx="0" presStyleCnt="1" custLinFactNeighborX="28799" custLinFactNeighborY="149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51D36D-9306-4105-B32B-30216B12BEB6}" srcId="{614449F4-5E21-4E28-A505-F900A51218D7}" destId="{2188D2D4-65E4-4C91-80D7-0446B6F60104}" srcOrd="0" destOrd="0" parTransId="{EEFCE312-0269-4EB0-ACE8-6FCDD756E42A}" sibTransId="{DECC6D47-A21E-4CC3-A132-7C0EE41A6686}"/>
    <dgm:cxn modelId="{B1E02804-1CEA-674B-80CD-4079AFFCB9BC}" type="presOf" srcId="{2188D2D4-65E4-4C91-80D7-0446B6F60104}" destId="{4D20B159-8EB9-43AF-A379-032FAEC77184}" srcOrd="0" destOrd="0" presId="urn:microsoft.com/office/officeart/2005/8/layout/vList2"/>
    <dgm:cxn modelId="{CE17DB35-0E58-D445-81A7-245BCD4D6B90}" type="presOf" srcId="{614449F4-5E21-4E28-A505-F900A51218D7}" destId="{2A697CB9-3500-4A00-B3F4-978FDD24AE9B}" srcOrd="0" destOrd="0" presId="urn:microsoft.com/office/officeart/2005/8/layout/vList2"/>
    <dgm:cxn modelId="{35B8CB50-DF8F-B74B-B9A3-0F8E7EDEC7BF}" type="presParOf" srcId="{2A697CB9-3500-4A00-B3F4-978FDD24AE9B}" destId="{4D20B159-8EB9-43AF-A379-032FAEC7718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A14D52-AC34-F146-855D-66E830C37D49}" type="doc">
      <dgm:prSet loTypeId="urn:microsoft.com/office/officeart/2005/8/layout/arrow2" loCatId="" qsTypeId="urn:microsoft.com/office/officeart/2005/8/quickstyle/simple4" qsCatId="simple" csTypeId="urn:microsoft.com/office/officeart/2005/8/colors/colorful3" csCatId="colorful" phldr="1"/>
      <dgm:spPr/>
    </dgm:pt>
    <dgm:pt modelId="{4FEB7598-6E21-4F49-803D-FE74AEA8C8AC}">
      <dgm:prSet phldrT="[Текст]"/>
      <dgm:spPr/>
      <dgm:t>
        <a:bodyPr/>
        <a:lstStyle/>
        <a:p>
          <a:r>
            <a:rPr lang="ru-RU" b="1" dirty="0" smtClean="0">
              <a:latin typeface="Times New Roman"/>
              <a:cs typeface="Times New Roman"/>
            </a:rPr>
            <a:t>Диагностика,</a:t>
          </a:r>
        </a:p>
        <a:p>
          <a:r>
            <a:rPr lang="ru-RU" b="1" dirty="0" smtClean="0">
              <a:latin typeface="Times New Roman"/>
              <a:cs typeface="Times New Roman"/>
            </a:rPr>
            <a:t>Предоставление документов для </a:t>
          </a:r>
          <a:r>
            <a:rPr lang="ru-RU" dirty="0" smtClean="0">
              <a:latin typeface="Times New Roman"/>
              <a:cs typeface="Times New Roman"/>
            </a:rPr>
            <a:t>квоты на </a:t>
          </a:r>
          <a:r>
            <a:rPr lang="ru-RU" dirty="0" err="1" smtClean="0">
              <a:latin typeface="Times New Roman"/>
              <a:cs typeface="Times New Roman"/>
            </a:rPr>
            <a:t>кохлеарную</a:t>
          </a:r>
          <a:r>
            <a:rPr lang="ru-RU" dirty="0" smtClean="0">
              <a:latin typeface="Times New Roman"/>
              <a:cs typeface="Times New Roman"/>
            </a:rPr>
            <a:t> имплантацию</a:t>
          </a:r>
          <a:endParaRPr lang="ru-RU" dirty="0">
            <a:latin typeface="Times New Roman"/>
            <a:cs typeface="Times New Roman"/>
          </a:endParaRPr>
        </a:p>
      </dgm:t>
    </dgm:pt>
    <dgm:pt modelId="{402A53C4-A6DB-2747-AD41-25649EC3DED7}" type="parTrans" cxnId="{1AE2843B-BE59-CB47-8A94-81B09C6B72E3}">
      <dgm:prSet/>
      <dgm:spPr/>
      <dgm:t>
        <a:bodyPr/>
        <a:lstStyle/>
        <a:p>
          <a:endParaRPr lang="ru-RU"/>
        </a:p>
      </dgm:t>
    </dgm:pt>
    <dgm:pt modelId="{4CE5118A-AE62-CB41-AC8C-1D61B030F6E4}" type="sibTrans" cxnId="{1AE2843B-BE59-CB47-8A94-81B09C6B72E3}">
      <dgm:prSet/>
      <dgm:spPr/>
      <dgm:t>
        <a:bodyPr/>
        <a:lstStyle/>
        <a:p>
          <a:endParaRPr lang="ru-RU"/>
        </a:p>
      </dgm:t>
    </dgm:pt>
    <dgm:pt modelId="{4F442AFA-61A4-B545-9400-A1F2A309C393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/>
              <a:cs typeface="Times New Roman"/>
            </a:rPr>
            <a:t>Комиссия по отбору на </a:t>
          </a:r>
          <a:r>
            <a:rPr lang="ru-RU" sz="1400" b="1" dirty="0" err="1" smtClean="0">
              <a:latin typeface="Times New Roman"/>
              <a:cs typeface="Times New Roman"/>
            </a:rPr>
            <a:t>кохлеарную</a:t>
          </a:r>
          <a:r>
            <a:rPr lang="ru-RU" sz="1400" b="1" dirty="0" smtClean="0">
              <a:latin typeface="Times New Roman"/>
              <a:cs typeface="Times New Roman"/>
            </a:rPr>
            <a:t> имплантацию</a:t>
          </a:r>
        </a:p>
        <a:p>
          <a:r>
            <a:rPr lang="ru-RU" sz="1400" dirty="0" smtClean="0">
              <a:latin typeface="Times New Roman"/>
              <a:cs typeface="Times New Roman"/>
            </a:rPr>
            <a:t>Включает:</a:t>
          </a:r>
        </a:p>
        <a:p>
          <a:r>
            <a:rPr lang="ru-RU" sz="1400" dirty="0" smtClean="0">
              <a:latin typeface="Times New Roman"/>
              <a:cs typeface="Times New Roman"/>
            </a:rPr>
            <a:t>Утверждение кандидата на </a:t>
          </a:r>
          <a:r>
            <a:rPr lang="ru-RU" sz="1400" dirty="0" err="1" smtClean="0">
              <a:latin typeface="Times New Roman"/>
              <a:cs typeface="Times New Roman"/>
            </a:rPr>
            <a:t>кохлеарную</a:t>
          </a:r>
          <a:r>
            <a:rPr lang="ru-RU" sz="1400" dirty="0" smtClean="0">
              <a:latin typeface="Times New Roman"/>
              <a:cs typeface="Times New Roman"/>
            </a:rPr>
            <a:t> имплантацию.</a:t>
          </a:r>
          <a:endParaRPr lang="ru-RU" sz="1400" dirty="0">
            <a:latin typeface="Times New Roman"/>
            <a:cs typeface="Times New Roman"/>
          </a:endParaRPr>
        </a:p>
      </dgm:t>
    </dgm:pt>
    <dgm:pt modelId="{5E494B39-26F9-A84C-9E5F-7D3C1A9CABE4}" type="parTrans" cxnId="{1A79374B-1CCF-0343-A5B3-EF3252D9D3C3}">
      <dgm:prSet/>
      <dgm:spPr/>
      <dgm:t>
        <a:bodyPr/>
        <a:lstStyle/>
        <a:p>
          <a:endParaRPr lang="ru-RU"/>
        </a:p>
      </dgm:t>
    </dgm:pt>
    <dgm:pt modelId="{68E0427C-E3CA-A643-83F3-FE683A3EC348}" type="sibTrans" cxnId="{1A79374B-1CCF-0343-A5B3-EF3252D9D3C3}">
      <dgm:prSet/>
      <dgm:spPr/>
      <dgm:t>
        <a:bodyPr/>
        <a:lstStyle/>
        <a:p>
          <a:endParaRPr lang="ru-RU"/>
        </a:p>
      </dgm:t>
    </dgm:pt>
    <dgm:pt modelId="{709B5A1C-D5C5-6A46-868D-9FE817DFD44D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/>
              <a:cs typeface="Times New Roman"/>
            </a:rPr>
            <a:t>Хирургический этап </a:t>
          </a:r>
          <a:r>
            <a:rPr lang="ru-RU" sz="1400" b="1" dirty="0" err="1" smtClean="0">
              <a:latin typeface="Times New Roman"/>
              <a:cs typeface="Times New Roman"/>
            </a:rPr>
            <a:t>кохлеарной</a:t>
          </a:r>
          <a:r>
            <a:rPr lang="ru-RU" sz="1400" b="1" dirty="0" smtClean="0">
              <a:latin typeface="Times New Roman"/>
              <a:cs typeface="Times New Roman"/>
            </a:rPr>
            <a:t> имплантации.</a:t>
          </a:r>
        </a:p>
        <a:p>
          <a:r>
            <a:rPr lang="ru-RU" sz="1400" dirty="0" smtClean="0">
              <a:latin typeface="Times New Roman"/>
              <a:cs typeface="Times New Roman"/>
            </a:rPr>
            <a:t>Включает:</a:t>
          </a:r>
        </a:p>
        <a:p>
          <a:r>
            <a:rPr lang="ru-RU" sz="1400" dirty="0" smtClean="0">
              <a:latin typeface="Times New Roman"/>
              <a:cs typeface="Times New Roman"/>
            </a:rPr>
            <a:t>Госпитализацию</a:t>
          </a:r>
        </a:p>
        <a:p>
          <a:r>
            <a:rPr lang="ru-RU" sz="1400" dirty="0" smtClean="0">
              <a:latin typeface="Times New Roman"/>
              <a:cs typeface="Times New Roman"/>
            </a:rPr>
            <a:t>Проведение оперативного вмешательства</a:t>
          </a:r>
          <a:endParaRPr lang="ru-RU" sz="1400" dirty="0">
            <a:latin typeface="Times New Roman"/>
            <a:cs typeface="Times New Roman"/>
          </a:endParaRPr>
        </a:p>
      </dgm:t>
    </dgm:pt>
    <dgm:pt modelId="{4353F97C-FC7A-F740-AB4D-CD24764793C0}" type="parTrans" cxnId="{095C927F-0EED-5C49-A211-95762B023AB4}">
      <dgm:prSet/>
      <dgm:spPr/>
      <dgm:t>
        <a:bodyPr/>
        <a:lstStyle/>
        <a:p>
          <a:endParaRPr lang="ru-RU"/>
        </a:p>
      </dgm:t>
    </dgm:pt>
    <dgm:pt modelId="{92502D96-56A7-5242-AA20-CE8F0464AE88}" type="sibTrans" cxnId="{095C927F-0EED-5C49-A211-95762B023AB4}">
      <dgm:prSet/>
      <dgm:spPr/>
      <dgm:t>
        <a:bodyPr/>
        <a:lstStyle/>
        <a:p>
          <a:endParaRPr lang="ru-RU"/>
        </a:p>
      </dgm:t>
    </dgm:pt>
    <dgm:pt modelId="{E72C0E22-8875-374F-A1A3-D2168C23926B}" type="pres">
      <dgm:prSet presAssocID="{01A14D52-AC34-F146-855D-66E830C37D49}" presName="arrowDiagram" presStyleCnt="0">
        <dgm:presLayoutVars>
          <dgm:chMax val="5"/>
          <dgm:dir/>
          <dgm:resizeHandles val="exact"/>
        </dgm:presLayoutVars>
      </dgm:prSet>
      <dgm:spPr/>
    </dgm:pt>
    <dgm:pt modelId="{67983C55-5C3E-2348-B655-CBF2E454E908}" type="pres">
      <dgm:prSet presAssocID="{01A14D52-AC34-F146-855D-66E830C37D49}" presName="arrow" presStyleLbl="bgShp" presStyleIdx="0" presStyleCnt="1"/>
      <dgm:spPr/>
    </dgm:pt>
    <dgm:pt modelId="{BD9A94A9-4F37-CA48-8FCA-ABD6502C8C94}" type="pres">
      <dgm:prSet presAssocID="{01A14D52-AC34-F146-855D-66E830C37D49}" presName="arrowDiagram3" presStyleCnt="0"/>
      <dgm:spPr/>
    </dgm:pt>
    <dgm:pt modelId="{4E1C83C5-4CA5-3C49-8692-2AACB0D62B30}" type="pres">
      <dgm:prSet presAssocID="{4FEB7598-6E21-4F49-803D-FE74AEA8C8AC}" presName="bullet3a" presStyleLbl="node1" presStyleIdx="0" presStyleCnt="3"/>
      <dgm:spPr/>
    </dgm:pt>
    <dgm:pt modelId="{6163BE8B-AFD6-FD48-8028-962D66595680}" type="pres">
      <dgm:prSet presAssocID="{4FEB7598-6E21-4F49-803D-FE74AEA8C8AC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1F63B8-76B2-0B4B-8D58-541D253E7B90}" type="pres">
      <dgm:prSet presAssocID="{4F442AFA-61A4-B545-9400-A1F2A309C393}" presName="bullet3b" presStyleLbl="node1" presStyleIdx="1" presStyleCnt="3"/>
      <dgm:spPr/>
    </dgm:pt>
    <dgm:pt modelId="{B3E23843-1BE4-C144-8147-53156B309A8F}" type="pres">
      <dgm:prSet presAssocID="{4F442AFA-61A4-B545-9400-A1F2A309C393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223D27-FDD9-454A-81DE-023E009A1697}" type="pres">
      <dgm:prSet presAssocID="{709B5A1C-D5C5-6A46-868D-9FE817DFD44D}" presName="bullet3c" presStyleLbl="node1" presStyleIdx="2" presStyleCnt="3"/>
      <dgm:spPr/>
    </dgm:pt>
    <dgm:pt modelId="{7FC83166-5B7D-AA4C-94F5-7C62321BBA2C}" type="pres">
      <dgm:prSet presAssocID="{709B5A1C-D5C5-6A46-868D-9FE817DFD44D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E2843B-BE59-CB47-8A94-81B09C6B72E3}" srcId="{01A14D52-AC34-F146-855D-66E830C37D49}" destId="{4FEB7598-6E21-4F49-803D-FE74AEA8C8AC}" srcOrd="0" destOrd="0" parTransId="{402A53C4-A6DB-2747-AD41-25649EC3DED7}" sibTransId="{4CE5118A-AE62-CB41-AC8C-1D61B030F6E4}"/>
    <dgm:cxn modelId="{36706EB6-F895-3C4F-A7BE-5F6B4E232FA0}" type="presOf" srcId="{4FEB7598-6E21-4F49-803D-FE74AEA8C8AC}" destId="{6163BE8B-AFD6-FD48-8028-962D66595680}" srcOrd="0" destOrd="0" presId="urn:microsoft.com/office/officeart/2005/8/layout/arrow2"/>
    <dgm:cxn modelId="{D5691581-003C-4F41-8485-7B7DC0B0BB33}" type="presOf" srcId="{709B5A1C-D5C5-6A46-868D-9FE817DFD44D}" destId="{7FC83166-5B7D-AA4C-94F5-7C62321BBA2C}" srcOrd="0" destOrd="0" presId="urn:microsoft.com/office/officeart/2005/8/layout/arrow2"/>
    <dgm:cxn modelId="{754E1FFC-2E81-6841-896A-F352AF71209E}" type="presOf" srcId="{01A14D52-AC34-F146-855D-66E830C37D49}" destId="{E72C0E22-8875-374F-A1A3-D2168C23926B}" srcOrd="0" destOrd="0" presId="urn:microsoft.com/office/officeart/2005/8/layout/arrow2"/>
    <dgm:cxn modelId="{1A79374B-1CCF-0343-A5B3-EF3252D9D3C3}" srcId="{01A14D52-AC34-F146-855D-66E830C37D49}" destId="{4F442AFA-61A4-B545-9400-A1F2A309C393}" srcOrd="1" destOrd="0" parTransId="{5E494B39-26F9-A84C-9E5F-7D3C1A9CABE4}" sibTransId="{68E0427C-E3CA-A643-83F3-FE683A3EC348}"/>
    <dgm:cxn modelId="{095C927F-0EED-5C49-A211-95762B023AB4}" srcId="{01A14D52-AC34-F146-855D-66E830C37D49}" destId="{709B5A1C-D5C5-6A46-868D-9FE817DFD44D}" srcOrd="2" destOrd="0" parTransId="{4353F97C-FC7A-F740-AB4D-CD24764793C0}" sibTransId="{92502D96-56A7-5242-AA20-CE8F0464AE88}"/>
    <dgm:cxn modelId="{E7D9891C-9E42-3A4D-B814-44CD4827B9AA}" type="presOf" srcId="{4F442AFA-61A4-B545-9400-A1F2A309C393}" destId="{B3E23843-1BE4-C144-8147-53156B309A8F}" srcOrd="0" destOrd="0" presId="urn:microsoft.com/office/officeart/2005/8/layout/arrow2"/>
    <dgm:cxn modelId="{314F8B44-A9DB-234B-9C65-57250022B718}" type="presParOf" srcId="{E72C0E22-8875-374F-A1A3-D2168C23926B}" destId="{67983C55-5C3E-2348-B655-CBF2E454E908}" srcOrd="0" destOrd="0" presId="urn:microsoft.com/office/officeart/2005/8/layout/arrow2"/>
    <dgm:cxn modelId="{1AC2C106-21CC-A040-B13F-0A04F1B03C04}" type="presParOf" srcId="{E72C0E22-8875-374F-A1A3-D2168C23926B}" destId="{BD9A94A9-4F37-CA48-8FCA-ABD6502C8C94}" srcOrd="1" destOrd="0" presId="urn:microsoft.com/office/officeart/2005/8/layout/arrow2"/>
    <dgm:cxn modelId="{6E8C9ECE-AEE8-1A4C-97C0-B08037F2343B}" type="presParOf" srcId="{BD9A94A9-4F37-CA48-8FCA-ABD6502C8C94}" destId="{4E1C83C5-4CA5-3C49-8692-2AACB0D62B30}" srcOrd="0" destOrd="0" presId="urn:microsoft.com/office/officeart/2005/8/layout/arrow2"/>
    <dgm:cxn modelId="{5BEF5C53-9938-F341-8BA6-B8B77AF63C60}" type="presParOf" srcId="{BD9A94A9-4F37-CA48-8FCA-ABD6502C8C94}" destId="{6163BE8B-AFD6-FD48-8028-962D66595680}" srcOrd="1" destOrd="0" presId="urn:microsoft.com/office/officeart/2005/8/layout/arrow2"/>
    <dgm:cxn modelId="{C714832F-10F9-9D4F-A0F5-CECF88CAABA9}" type="presParOf" srcId="{BD9A94A9-4F37-CA48-8FCA-ABD6502C8C94}" destId="{221F63B8-76B2-0B4B-8D58-541D253E7B90}" srcOrd="2" destOrd="0" presId="urn:microsoft.com/office/officeart/2005/8/layout/arrow2"/>
    <dgm:cxn modelId="{D24C75A0-33AE-554F-A66B-615935455678}" type="presParOf" srcId="{BD9A94A9-4F37-CA48-8FCA-ABD6502C8C94}" destId="{B3E23843-1BE4-C144-8147-53156B309A8F}" srcOrd="3" destOrd="0" presId="urn:microsoft.com/office/officeart/2005/8/layout/arrow2"/>
    <dgm:cxn modelId="{46385796-B511-734D-A98C-6B88490FDE1E}" type="presParOf" srcId="{BD9A94A9-4F37-CA48-8FCA-ABD6502C8C94}" destId="{BC223D27-FDD9-454A-81DE-023E009A1697}" srcOrd="4" destOrd="0" presId="urn:microsoft.com/office/officeart/2005/8/layout/arrow2"/>
    <dgm:cxn modelId="{39A9E690-A5CB-074B-9E4E-EDD008530E34}" type="presParOf" srcId="{BD9A94A9-4F37-CA48-8FCA-ABD6502C8C94}" destId="{7FC83166-5B7D-AA4C-94F5-7C62321BBA2C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3B1C2-91A2-43AF-8492-122017599907}" type="datetimeFigureOut">
              <a:rPr lang="ru-RU" smtClean="0"/>
              <a:t>13.02.2018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96B8F-C7ED-4557-9B5E-E3489C99C5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4839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96B8F-C7ED-4557-9B5E-E3489C99C5D3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4191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96B8F-C7ED-4557-9B5E-E3489C99C5D3}" type="slidenum">
              <a:rPr lang="ru-RU" smtClean="0"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7167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aperBackingColor.jpg"/>
          <p:cNvPicPr>
            <a:picLocks noChangeAspect="1"/>
          </p:cNvPicPr>
          <p:nvPr/>
        </p:nvPicPr>
        <p:blipFill>
          <a:blip r:embed="rId2"/>
          <a:srcRect l="469" t="13915"/>
          <a:stretch>
            <a:fillRect/>
          </a:stretch>
        </p:blipFill>
        <p:spPr>
          <a:xfrm>
            <a:off x="1613903" y="699248"/>
            <a:ext cx="5916194" cy="3837694"/>
          </a:xfrm>
          <a:prstGeom prst="rect">
            <a:avLst/>
          </a:prstGeom>
          <a:solidFill>
            <a:srgbClr val="FFFFFF">
              <a:shade val="85000"/>
            </a:srgbClr>
          </a:solidFill>
          <a:ln w="22225" cap="sq">
            <a:solidFill>
              <a:srgbClr val="FDFDFD"/>
            </a:solidFill>
            <a:miter lim="800000"/>
          </a:ln>
          <a:effectLst>
            <a:outerShdw blurRad="57150" dist="37500" dir="7560000" sy="98000" kx="80000" ky="63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9569" y="1143000"/>
            <a:ext cx="5724862" cy="1846961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69" y="2994212"/>
            <a:ext cx="5724862" cy="1007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90000"/>
              <a:buFont typeface="Wingdings" pitchFamily="2" charset="2"/>
              <a:buNone/>
              <a:defRPr sz="2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63" y="1143000"/>
            <a:ext cx="3807662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199" y="605118"/>
            <a:ext cx="3776472" cy="556549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0363" y="2618815"/>
            <a:ext cx="3807662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Picture 9" descr="pictureCaptionBacking.png"/>
          <p:cNvPicPr>
            <a:picLocks noChangeAspect="1"/>
          </p:cNvPicPr>
          <p:nvPr/>
        </p:nvPicPr>
        <p:blipFill>
          <a:blip r:embed="rId2"/>
          <a:srcRect l="52272" t="8889" r="5152" b="16566"/>
          <a:stretch>
            <a:fillRect/>
          </a:stretch>
        </p:blipFill>
        <p:spPr>
          <a:xfrm>
            <a:off x="4594412" y="663388"/>
            <a:ext cx="3893127" cy="511232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25487" y="1143000"/>
            <a:ext cx="3792537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487" y="2618815"/>
            <a:ext cx="3792537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29938" y="864971"/>
            <a:ext cx="3422075" cy="47091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487" y="462896"/>
            <a:ext cx="7718425" cy="828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9" y="1598613"/>
            <a:ext cx="7718424" cy="45720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685801"/>
            <a:ext cx="1066800" cy="54848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8" y="685757"/>
            <a:ext cx="6437312" cy="548222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рисунко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hotoBacking-r.png"/>
          <p:cNvPicPr>
            <a:picLocks noChangeAspect="1"/>
          </p:cNvPicPr>
          <p:nvPr/>
        </p:nvPicPr>
        <p:blipFill>
          <a:blip r:embed="rId2"/>
          <a:srcRect l="17353" t="9412" r="17500" b="32353"/>
          <a:stretch>
            <a:fillRect/>
          </a:stretch>
        </p:blipFill>
        <p:spPr>
          <a:xfrm>
            <a:off x="1586753" y="645459"/>
            <a:ext cx="5957047" cy="399377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B51EACD6-A525-4B49-8009-7F09B4461B4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4435" y="4953000"/>
            <a:ext cx="8095130" cy="857250"/>
          </a:xfrm>
        </p:spPr>
        <p:txBody>
          <a:bodyPr anchor="b" anchorCtr="0">
            <a:noAutofit/>
          </a:bodyPr>
          <a:lstStyle>
            <a:lvl1pPr>
              <a:defRPr sz="54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4435" y="5791200"/>
            <a:ext cx="8095130" cy="50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764792" y="804672"/>
            <a:ext cx="5638800" cy="3657600"/>
          </a:xfrm>
        </p:spPr>
        <p:txBody>
          <a:bodyPr/>
          <a:lstStyle>
            <a:lvl1pPr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818" y="2514600"/>
            <a:ext cx="8162365" cy="914400"/>
          </a:xfrm>
        </p:spPr>
        <p:txBody>
          <a:bodyPr anchor="b" anchorCtr="0"/>
          <a:lstStyle>
            <a:lvl1pPr algn="ctr">
              <a:defRPr sz="5400" b="0" cap="none" baseline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818" y="3429000"/>
            <a:ext cx="8162365" cy="701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98613"/>
            <a:ext cx="3773488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3900" y="2174875"/>
            <a:ext cx="3773488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98613"/>
            <a:ext cx="3776472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776472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объекта, вверху и в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4170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6141" y="314979"/>
            <a:ext cx="76917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/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6141" y="1586753"/>
            <a:ext cx="7691719" cy="457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400"/>
        </a:spcBef>
        <a:buSzPct val="90000"/>
        <a:buFont typeface="Wingdings" pitchFamily="2" charset="2"/>
        <a:buChar char="v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63650" indent="-349250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33655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946275" indent="-346075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png"/><Relationship Id="rId5" Type="http://schemas.openxmlformats.org/officeDocument/2006/relationships/package" Target="../embeddings/_________Microsoft_Word7.docx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centrsurdology@surgutokb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png"/><Relationship Id="rId4" Type="http://schemas.openxmlformats.org/officeDocument/2006/relationships/hyperlink" Target="mailto:vrach.office@yandex.ru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5" Type="http://schemas.openxmlformats.org/officeDocument/2006/relationships/image" Target="../media/image28.jpeg"/><Relationship Id="rId4" Type="http://schemas.openxmlformats.org/officeDocument/2006/relationships/image" Target="../media/image35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11.pn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7" y="908720"/>
            <a:ext cx="5670743" cy="3024336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latin typeface="Lucida Grande CY"/>
                <a:cs typeface="Lucida Grande CY"/>
              </a:rPr>
              <a:t>Практические подходы к изменению стереотипа и организации медицинской помощи после </a:t>
            </a:r>
            <a:r>
              <a:rPr lang="ru-RU" sz="3200" dirty="0" err="1" smtClean="0">
                <a:latin typeface="Lucida Grande CY"/>
                <a:cs typeface="Lucida Grande CY"/>
              </a:rPr>
              <a:t>кохлеарной</a:t>
            </a:r>
            <a:r>
              <a:rPr lang="ru-RU" sz="3200" dirty="0" smtClean="0">
                <a:latin typeface="Lucida Grande CY"/>
                <a:cs typeface="Lucida Grande CY"/>
              </a:rPr>
              <a:t> имплантации</a:t>
            </a:r>
            <a:endParaRPr lang="ru-RU" sz="3200" dirty="0">
              <a:latin typeface="Lucida Grande CY"/>
              <a:cs typeface="Lucida Grande CY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5157192"/>
            <a:ext cx="7558118" cy="1557956"/>
          </a:xfrm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r"/>
            <a:r>
              <a:rPr lang="ru-RU" sz="16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Lucida Grande CY"/>
                <a:cs typeface="Lucida Grande CY"/>
              </a:rPr>
              <a:t>Руководитель клинико-диагностического центра сурдологии и слухопротезирования Е.Н. Васильева</a:t>
            </a:r>
          </a:p>
          <a:p>
            <a:pPr algn="r"/>
            <a:r>
              <a:rPr lang="ru-RU" sz="16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Lucida Grande CY"/>
                <a:cs typeface="Lucida Grande CY"/>
              </a:rPr>
              <a:t>БУ ХМАО-Югры «Сургутская окружная</a:t>
            </a:r>
          </a:p>
          <a:p>
            <a:pPr algn="r"/>
            <a:r>
              <a:rPr lang="ru-RU" sz="1600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Lucida Grande CY"/>
                <a:cs typeface="Lucida Grande CY"/>
              </a:rPr>
              <a:t>клиническая больница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Lucida Grande CY"/>
                <a:cs typeface="Lucida Grande CY"/>
              </a:rPr>
              <a:t>»</a:t>
            </a:r>
          </a:p>
        </p:txBody>
      </p:sp>
      <p:pic>
        <p:nvPicPr>
          <p:cNvPr id="5" name="Рисунок 5" descr="http://cmphm.ru/upload/medialibrary/6eb/6ebb07d61b455216ba3979c9960bd7c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7397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latin typeface="Times New Roman"/>
                <a:cs typeface="Times New Roman"/>
              </a:rPr>
              <a:t>Общее количество пациентов, с  проведенной коррекцией слуха методом </a:t>
            </a:r>
            <a:r>
              <a:rPr lang="ru-RU" sz="2800" b="1" dirty="0" err="1">
                <a:latin typeface="Times New Roman"/>
                <a:cs typeface="Times New Roman"/>
              </a:rPr>
              <a:t>кохлеарной</a:t>
            </a:r>
            <a:r>
              <a:rPr lang="ru-RU" sz="2800" b="1" dirty="0">
                <a:latin typeface="Times New Roman"/>
                <a:cs typeface="Times New Roman"/>
              </a:rPr>
              <a:t> имплантации в ХМАО 2005-</a:t>
            </a:r>
            <a:r>
              <a:rPr lang="ru-RU" sz="2800" b="1" dirty="0" smtClean="0">
                <a:latin typeface="Times New Roman"/>
                <a:cs typeface="Times New Roman"/>
              </a:rPr>
              <a:t>2017 </a:t>
            </a:r>
            <a:r>
              <a:rPr lang="ru-RU" sz="2800" b="1" dirty="0">
                <a:latin typeface="Times New Roman"/>
                <a:cs typeface="Times New Roman"/>
              </a:rPr>
              <a:t>гг.</a:t>
            </a:r>
            <a:br>
              <a:rPr lang="ru-RU" sz="2800" b="1" dirty="0">
                <a:latin typeface="Times New Roman"/>
                <a:cs typeface="Times New Roman"/>
              </a:rPr>
            </a:br>
            <a:endParaRPr lang="ru-RU" sz="2800" b="1" dirty="0">
              <a:latin typeface="Times New Roman"/>
              <a:cs typeface="Times New Roman"/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7584" y="1988840"/>
            <a:ext cx="7718424" cy="4427984"/>
          </a:xfrm>
        </p:spPr>
        <p:txBody>
          <a:bodyPr/>
          <a:lstStyle/>
          <a:p>
            <a:endParaRPr lang="ru-RU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884232050"/>
              </p:ext>
            </p:extLst>
          </p:nvPr>
        </p:nvGraphicFramePr>
        <p:xfrm>
          <a:off x="395536" y="1916832"/>
          <a:ext cx="8280920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Логотип СОК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638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latin typeface="Lucida Grande CY"/>
                <a:cs typeface="Lucida Grande CY"/>
              </a:rPr>
              <a:t>Число детей после перенесенной </a:t>
            </a:r>
            <a:r>
              <a:rPr lang="ru-RU" sz="2800" dirty="0" err="1" smtClean="0">
                <a:latin typeface="Lucida Grande CY"/>
                <a:cs typeface="Lucida Grande CY"/>
              </a:rPr>
              <a:t>кохлеарной</a:t>
            </a:r>
            <a:r>
              <a:rPr lang="ru-RU" sz="2800" dirty="0" smtClean="0">
                <a:latin typeface="Lucida Grande CY"/>
                <a:cs typeface="Lucida Grande CY"/>
              </a:rPr>
              <a:t> имплантации</a:t>
            </a:r>
            <a:endParaRPr lang="ru-RU" sz="2800" dirty="0">
              <a:latin typeface="Lucida Grande CY"/>
              <a:cs typeface="Lucida Grande CY"/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6883998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Логотип СОК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564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latin typeface="Lucida Grande CY"/>
                <a:cs typeface="Lucida Grande CY"/>
              </a:rPr>
              <a:t>Численность реципиентов систем </a:t>
            </a:r>
            <a:r>
              <a:rPr lang="ru-RU" sz="2400" b="1" dirty="0" err="1" smtClean="0">
                <a:latin typeface="Lucida Grande CY"/>
                <a:cs typeface="Lucida Grande CY"/>
              </a:rPr>
              <a:t>кохлеарной</a:t>
            </a:r>
            <a:r>
              <a:rPr lang="ru-RU" sz="2400" b="1" dirty="0" smtClean="0">
                <a:latin typeface="Lucida Grande CY"/>
                <a:cs typeface="Lucida Grande CY"/>
              </a:rPr>
              <a:t> имплантации в ХМАО-Югре на 2017гг</a:t>
            </a:r>
            <a:endParaRPr lang="ru-RU" sz="2400" b="1" dirty="0">
              <a:latin typeface="Lucida Grande CY"/>
              <a:cs typeface="Lucida Grande CY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8928019"/>
              </p:ext>
            </p:extLst>
          </p:nvPr>
        </p:nvGraphicFramePr>
        <p:xfrm>
          <a:off x="725488" y="1587500"/>
          <a:ext cx="7693025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4" descr="Логотип СОК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4233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Lucida Grande CY"/>
                <a:cs typeface="Lucida Grande CY"/>
              </a:rPr>
              <a:t>Количество билатеральных случаев </a:t>
            </a:r>
            <a:r>
              <a:rPr lang="ru-RU" sz="2400" dirty="0" err="1" smtClean="0">
                <a:latin typeface="Lucida Grande CY"/>
                <a:cs typeface="Lucida Grande CY"/>
              </a:rPr>
              <a:t>кохлеарной</a:t>
            </a:r>
            <a:r>
              <a:rPr lang="ru-RU" sz="2400" dirty="0" smtClean="0">
                <a:latin typeface="Lucida Grande CY"/>
                <a:cs typeface="Lucida Grande CY"/>
              </a:rPr>
              <a:t> имплантации по </a:t>
            </a:r>
            <a:r>
              <a:rPr lang="ru-RU" sz="2400" smtClean="0">
                <a:latin typeface="Lucida Grande CY"/>
                <a:cs typeface="Lucida Grande CY"/>
              </a:rPr>
              <a:t>производителям систем у </a:t>
            </a:r>
            <a:r>
              <a:rPr lang="ru-RU" sz="2400" dirty="0" smtClean="0">
                <a:latin typeface="Lucida Grande CY"/>
                <a:cs typeface="Lucida Grande CY"/>
              </a:rPr>
              <a:t>детей</a:t>
            </a:r>
            <a:r>
              <a:rPr lang="en-US" sz="2400" dirty="0" smtClean="0">
                <a:latin typeface="Lucida Grande CY"/>
                <a:cs typeface="Lucida Grande CY"/>
              </a:rPr>
              <a:t> </a:t>
            </a:r>
            <a:r>
              <a:rPr lang="ru-RU" sz="2400" dirty="0" smtClean="0">
                <a:latin typeface="Lucida Grande CY"/>
                <a:cs typeface="Lucida Grande CY"/>
              </a:rPr>
              <a:t>в</a:t>
            </a:r>
            <a:r>
              <a:rPr lang="en-US" sz="2400" dirty="0" smtClean="0">
                <a:latin typeface="Lucida Grande CY"/>
                <a:cs typeface="Lucida Grande CY"/>
              </a:rPr>
              <a:t> %</a:t>
            </a:r>
            <a:endParaRPr lang="ru-RU" sz="2400" dirty="0">
              <a:latin typeface="Lucida Grande CY"/>
              <a:cs typeface="Lucida Grande CY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0308429"/>
              </p:ext>
            </p:extLst>
          </p:nvPr>
        </p:nvGraphicFramePr>
        <p:xfrm>
          <a:off x="725488" y="1587500"/>
          <a:ext cx="7693025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Логотип СОК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505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Lucida Grande CY"/>
                <a:cs typeface="Lucida Grande CY"/>
              </a:rPr>
              <a:t>Сроки проведения </a:t>
            </a:r>
            <a:r>
              <a:rPr lang="ru-RU" sz="2400" dirty="0" err="1" smtClean="0">
                <a:latin typeface="Lucida Grande CY"/>
                <a:cs typeface="Lucida Grande CY"/>
              </a:rPr>
              <a:t>кохлеарной</a:t>
            </a:r>
            <a:r>
              <a:rPr lang="ru-RU" sz="2400" dirty="0" smtClean="0">
                <a:latin typeface="Lucida Grande CY"/>
                <a:cs typeface="Lucida Grande CY"/>
              </a:rPr>
              <a:t> имплантации у детей в ХМАО-Югре</a:t>
            </a:r>
            <a:endParaRPr lang="ru-RU" sz="2400" dirty="0">
              <a:latin typeface="Lucida Grande CY"/>
              <a:cs typeface="Lucida Grande CY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756908"/>
              </p:ext>
            </p:extLst>
          </p:nvPr>
        </p:nvGraphicFramePr>
        <p:xfrm>
          <a:off x="725488" y="1587500"/>
          <a:ext cx="7693025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Логотип СОК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989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idx="4294967295"/>
          </p:nvPr>
        </p:nvSpPr>
        <p:spPr>
          <a:xfrm>
            <a:off x="0" y="314325"/>
            <a:ext cx="7693025" cy="1026443"/>
          </a:xfrm>
        </p:spPr>
        <p:txBody>
          <a:bodyPr/>
          <a:lstStyle/>
          <a:p>
            <a:r>
              <a:rPr lang="ru-RU" sz="4400" dirty="0" smtClean="0">
                <a:latin typeface="Times New Roman"/>
                <a:cs typeface="Times New Roman"/>
              </a:rPr>
              <a:t>    </a:t>
            </a:r>
            <a:r>
              <a:rPr lang="ru-RU" sz="3600" dirty="0" smtClean="0">
                <a:latin typeface="Times New Roman"/>
                <a:cs typeface="Times New Roman"/>
              </a:rPr>
              <a:t>Нормативно-правовая база</a:t>
            </a:r>
            <a:endParaRPr lang="ru-RU" sz="3600" dirty="0"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196752"/>
            <a:ext cx="7848872" cy="5632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Times New Roman"/>
                <a:cs typeface="Times New Roman"/>
              </a:rPr>
              <a:t>Порядок </a:t>
            </a:r>
            <a:r>
              <a:rPr lang="ru-RU" dirty="0">
                <a:latin typeface="Times New Roman"/>
                <a:cs typeface="Times New Roman"/>
              </a:rPr>
              <a:t>оказания медицинской помощи населению по профилю «</a:t>
            </a:r>
            <a:r>
              <a:rPr lang="ru-RU" dirty="0" err="1">
                <a:latin typeface="Times New Roman"/>
                <a:cs typeface="Times New Roman"/>
              </a:rPr>
              <a:t>сурдология</a:t>
            </a:r>
            <a:r>
              <a:rPr lang="ru-RU" dirty="0">
                <a:latin typeface="Times New Roman"/>
                <a:cs typeface="Times New Roman"/>
              </a:rPr>
              <a:t>-оториноларингология</a:t>
            </a:r>
            <a:r>
              <a:rPr lang="ru-RU" dirty="0" smtClean="0"/>
              <a:t>» </a:t>
            </a:r>
            <a:r>
              <a:rPr lang="ru-RU" dirty="0" smtClean="0">
                <a:latin typeface="Times New Roman"/>
                <a:cs typeface="Times New Roman"/>
              </a:rPr>
              <a:t>от 9.04.2015г №178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/>
                <a:cs typeface="Times New Roman"/>
              </a:rPr>
              <a:t>Письмо Минздрава РФ от 15.06.2000 г № 2510/6642-32 «О внедрении критериев отбора больных для </a:t>
            </a:r>
            <a:r>
              <a:rPr lang="ru-RU" dirty="0" err="1" smtClean="0">
                <a:latin typeface="Times New Roman"/>
                <a:cs typeface="Times New Roman"/>
              </a:rPr>
              <a:t>кохлеарной</a:t>
            </a:r>
            <a:r>
              <a:rPr lang="ru-RU" dirty="0" smtClean="0">
                <a:latin typeface="Times New Roman"/>
                <a:cs typeface="Times New Roman"/>
              </a:rPr>
              <a:t> имплантации, методик предоперационного </a:t>
            </a:r>
            <a:r>
              <a:rPr lang="ru-RU" dirty="0" err="1" smtClean="0">
                <a:latin typeface="Times New Roman"/>
                <a:cs typeface="Times New Roman"/>
              </a:rPr>
              <a:t>обследованияии</a:t>
            </a:r>
            <a:r>
              <a:rPr lang="ru-RU" dirty="0" smtClean="0">
                <a:latin typeface="Times New Roman"/>
                <a:cs typeface="Times New Roman"/>
              </a:rPr>
              <a:t> прогнозирования эффективности реабилитации имплантированных больных».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/>
                <a:cs typeface="Times New Roman"/>
              </a:rPr>
              <a:t>Клинические рекомендации «</a:t>
            </a:r>
            <a:r>
              <a:rPr lang="ru-RU" dirty="0" err="1" smtClean="0">
                <a:latin typeface="Times New Roman"/>
                <a:cs typeface="Times New Roman"/>
              </a:rPr>
              <a:t>Сенсоневральная</a:t>
            </a:r>
            <a:r>
              <a:rPr lang="ru-RU" dirty="0" smtClean="0">
                <a:latin typeface="Times New Roman"/>
                <a:cs typeface="Times New Roman"/>
              </a:rPr>
              <a:t> тугоухость у взрослых.» 2016г.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/>
                <a:cs typeface="Times New Roman"/>
              </a:rPr>
              <a:t>Клинические рекомендации </a:t>
            </a:r>
            <a:r>
              <a:rPr lang="ru-RU" dirty="0" smtClean="0">
                <a:latin typeface="Times New Roman"/>
                <a:cs typeface="Times New Roman"/>
              </a:rPr>
              <a:t>«</a:t>
            </a:r>
            <a:r>
              <a:rPr lang="ru-RU" dirty="0" err="1" smtClean="0">
                <a:latin typeface="Times New Roman"/>
                <a:cs typeface="Times New Roman"/>
              </a:rPr>
              <a:t>Сенсоневральная</a:t>
            </a:r>
            <a:r>
              <a:rPr lang="ru-RU" dirty="0" smtClean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тугоухость </a:t>
            </a:r>
            <a:r>
              <a:rPr lang="ru-RU" dirty="0" smtClean="0">
                <a:latin typeface="Times New Roman"/>
                <a:cs typeface="Times New Roman"/>
              </a:rPr>
              <a:t>у детей.» 2016г.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/>
                <a:cs typeface="Times New Roman"/>
              </a:rPr>
              <a:t>Клинические рекомендации «Предоперационное обследование и хирургическое лечение пациентов с </a:t>
            </a:r>
            <a:r>
              <a:rPr lang="ru-RU" dirty="0" err="1" smtClean="0">
                <a:latin typeface="Times New Roman"/>
                <a:cs typeface="Times New Roman"/>
              </a:rPr>
              <a:t>сенсоневральной</a:t>
            </a:r>
            <a:r>
              <a:rPr lang="ru-RU" dirty="0" smtClean="0">
                <a:latin typeface="Times New Roman"/>
                <a:cs typeface="Times New Roman"/>
              </a:rPr>
              <a:t> тугоухостью четвертой степени и глухотой.» 2016г.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/>
                <a:cs typeface="Times New Roman"/>
              </a:rPr>
              <a:t>Приказ МЗ РФ от 17.09.2014г №526 «Об утверждении стандарта специализированной медицинской помощи при </a:t>
            </a:r>
            <a:r>
              <a:rPr lang="ru-RU" dirty="0" err="1" smtClean="0">
                <a:latin typeface="Times New Roman"/>
                <a:cs typeface="Times New Roman"/>
              </a:rPr>
              <a:t>нейросенсорной</a:t>
            </a:r>
            <a:r>
              <a:rPr lang="ru-RU" dirty="0" smtClean="0">
                <a:latin typeface="Times New Roman"/>
                <a:cs typeface="Times New Roman"/>
              </a:rPr>
              <a:t> потере слуха двухсторонней после </a:t>
            </a:r>
            <a:r>
              <a:rPr lang="ru-RU" dirty="0" err="1" smtClean="0">
                <a:latin typeface="Times New Roman"/>
                <a:cs typeface="Times New Roman"/>
              </a:rPr>
              <a:t>кохлеарной</a:t>
            </a:r>
            <a:r>
              <a:rPr lang="ru-RU" dirty="0" smtClean="0">
                <a:latin typeface="Times New Roman"/>
                <a:cs typeface="Times New Roman"/>
              </a:rPr>
              <a:t> имплантации, нуждающимся в замене речевого процессора системы </a:t>
            </a:r>
            <a:r>
              <a:rPr lang="ru-RU" dirty="0" err="1" smtClean="0">
                <a:latin typeface="Times New Roman"/>
                <a:cs typeface="Times New Roman"/>
              </a:rPr>
              <a:t>кохлеарной</a:t>
            </a:r>
            <a:r>
              <a:rPr lang="ru-RU" dirty="0" smtClean="0">
                <a:latin typeface="Times New Roman"/>
                <a:cs typeface="Times New Roman"/>
              </a:rPr>
              <a:t> имплантации».</a:t>
            </a:r>
          </a:p>
          <a:p>
            <a:pPr marL="342900" indent="-342900">
              <a:buFontTx/>
              <a:buAutoNum type="arabicPeriod"/>
            </a:pPr>
            <a:r>
              <a:rPr lang="ru-RU" dirty="0" smtClean="0">
                <a:latin typeface="Times New Roman"/>
                <a:cs typeface="Times New Roman"/>
              </a:rPr>
              <a:t>Приказ МЗ РФ от 17.09. 2014г №527 «Об утверждении стандарта специализированной медицинской помощи при </a:t>
            </a:r>
            <a:r>
              <a:rPr lang="ru-RU" dirty="0" err="1" smtClean="0">
                <a:latin typeface="Times New Roman"/>
                <a:cs typeface="Times New Roman"/>
              </a:rPr>
              <a:t>нейросенсорной</a:t>
            </a:r>
            <a:r>
              <a:rPr lang="ru-RU" dirty="0" smtClean="0">
                <a:latin typeface="Times New Roman"/>
                <a:cs typeface="Times New Roman"/>
              </a:rPr>
              <a:t> потере слуха двухсторонней после </a:t>
            </a:r>
            <a:r>
              <a:rPr lang="ru-RU" dirty="0" err="1" smtClean="0">
                <a:latin typeface="Times New Roman"/>
                <a:cs typeface="Times New Roman"/>
              </a:rPr>
              <a:t>кохлеарной</a:t>
            </a:r>
            <a:r>
              <a:rPr lang="ru-RU" dirty="0" smtClean="0">
                <a:latin typeface="Times New Roman"/>
                <a:cs typeface="Times New Roman"/>
              </a:rPr>
              <a:t> имплантации (за исключением замены речевого процессора системы </a:t>
            </a:r>
            <a:r>
              <a:rPr lang="ru-RU" dirty="0" err="1" smtClean="0">
                <a:latin typeface="Times New Roman"/>
                <a:cs typeface="Times New Roman"/>
              </a:rPr>
              <a:t>кохлеарной</a:t>
            </a:r>
            <a:r>
              <a:rPr lang="ru-RU" dirty="0" smtClean="0">
                <a:latin typeface="Times New Roman"/>
                <a:cs typeface="Times New Roman"/>
              </a:rPr>
              <a:t> имплантации) ».</a:t>
            </a:r>
            <a:endParaRPr lang="ru-RU" dirty="0">
              <a:latin typeface="Times New Roman"/>
              <a:cs typeface="Times New Roman"/>
            </a:endParaRPr>
          </a:p>
        </p:txBody>
      </p:sp>
      <p:pic>
        <p:nvPicPr>
          <p:cNvPr id="5" name="Picture 4" descr="Логотип СОК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314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548680"/>
            <a:ext cx="6790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/>
                <a:cs typeface="Times New Roman"/>
              </a:rPr>
              <a:t>Маршрутизация 1 этапа КИ</a:t>
            </a:r>
            <a:endParaRPr lang="ru-RU" sz="3600" b="1" dirty="0">
              <a:latin typeface="Times New Roman"/>
              <a:cs typeface="Times New Roman"/>
            </a:endParaRPr>
          </a:p>
        </p:txBody>
      </p:sp>
      <p:graphicFrame>
        <p:nvGraphicFramePr>
          <p:cNvPr id="3" name="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8426932"/>
              </p:ext>
            </p:extLst>
          </p:nvPr>
        </p:nvGraphicFramePr>
        <p:xfrm>
          <a:off x="395536" y="1268760"/>
          <a:ext cx="8352928" cy="4566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4" descr="Логотип СОКБ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382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4" descr="Логотип СОК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E:\картинки дети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4199" y="1916832"/>
            <a:ext cx="3024336" cy="23042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0853"/>
            <a:ext cx="8229600" cy="1566235"/>
          </a:xfrm>
        </p:spPr>
        <p:txBody>
          <a:bodyPr>
            <a:normAutofit fontScale="90000"/>
          </a:bodyPr>
          <a:lstStyle/>
          <a:p>
            <a:r>
              <a:rPr lang="en-US" sz="3200" b="1" u="sng" dirty="0" err="1" smtClean="0">
                <a:solidFill>
                  <a:srgbClr val="3366FF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Структура</a:t>
            </a:r>
            <a:r>
              <a:rPr lang="en-US" sz="3200" b="1" u="sng" dirty="0" smtClean="0">
                <a:solidFill>
                  <a:srgbClr val="3366FF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ru-RU" sz="3200" b="1" u="sng" dirty="0" smtClean="0">
                <a:solidFill>
                  <a:srgbClr val="3366FF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/>
            </a:r>
            <a:br>
              <a:rPr lang="ru-RU" sz="3200" b="1" u="sng" dirty="0" smtClean="0">
                <a:solidFill>
                  <a:srgbClr val="3366FF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</a:br>
            <a:r>
              <a:rPr lang="en-US" sz="3200" b="1" u="sng" dirty="0" err="1" smtClean="0">
                <a:solidFill>
                  <a:srgbClr val="3366FF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двухэтапной</a:t>
            </a:r>
            <a:r>
              <a:rPr lang="en-US" sz="3200" b="1" u="sng" dirty="0" smtClean="0">
                <a:solidFill>
                  <a:srgbClr val="3366FF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3200" b="1" u="sng" dirty="0" err="1" smtClean="0">
                <a:solidFill>
                  <a:srgbClr val="3366FF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программы</a:t>
            </a:r>
            <a:r>
              <a:rPr lang="ru-RU" sz="3200" b="1" u="sng" dirty="0" smtClean="0">
                <a:solidFill>
                  <a:srgbClr val="3366FF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ru-RU" sz="3200" b="1" u="sng" dirty="0" err="1" smtClean="0">
                <a:solidFill>
                  <a:srgbClr val="3366FF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аудиологического</a:t>
            </a:r>
            <a:r>
              <a:rPr lang="en-US" sz="3200" b="1" u="sng" dirty="0" smtClean="0">
                <a:solidFill>
                  <a:srgbClr val="3366FF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 </a:t>
            </a:r>
            <a:r>
              <a:rPr lang="en-US" sz="3200" b="1" u="sng" dirty="0" err="1" smtClean="0">
                <a:solidFill>
                  <a:srgbClr val="3366FF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>скрининга</a:t>
            </a:r>
            <a:r>
              <a:rPr lang="en-US" sz="3200" b="1" u="sng" dirty="0" smtClean="0">
                <a:solidFill>
                  <a:srgbClr val="3366FF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/>
            </a:r>
            <a:br>
              <a:rPr lang="en-US" sz="3200" b="1" u="sng" dirty="0" smtClean="0">
                <a:solidFill>
                  <a:srgbClr val="3366FF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</a:br>
            <a:r>
              <a:rPr lang="en-US" sz="3200" b="1" u="sng" dirty="0" smtClean="0">
                <a:solidFill>
                  <a:srgbClr val="3366FF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  <a:t/>
            </a:r>
            <a:br>
              <a:rPr lang="en-US" sz="3200" b="1" u="sng" dirty="0" smtClean="0">
                <a:solidFill>
                  <a:srgbClr val="3366FF"/>
                </a:solidFill>
                <a:latin typeface="Times New Roman" pitchFamily="18" charset="0"/>
                <a:ea typeface="Arial"/>
                <a:cs typeface="Times New Roman" pitchFamily="18" charset="0"/>
                <a:sym typeface="Arial"/>
              </a:rPr>
            </a:br>
            <a:endParaRPr lang="ru-RU" sz="3200" dirty="0">
              <a:solidFill>
                <a:srgbClr val="3366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2339752" y="1916832"/>
            <a:ext cx="1080120" cy="792088"/>
          </a:xfrm>
        </p:spPr>
        <p:txBody>
          <a:bodyPr>
            <a:normAutofit lnSpcReduction="10000"/>
          </a:bodyPr>
          <a:lstStyle/>
          <a:p>
            <a:pPr algn="ctr"/>
            <a:r>
              <a:rPr lang="da-DK" dirty="0" smtClean="0"/>
              <a:t>		</a:t>
            </a:r>
          </a:p>
        </p:txBody>
      </p:sp>
      <p:graphicFrame>
        <p:nvGraphicFramePr>
          <p:cNvPr id="44" name="Схема 43"/>
          <p:cNvGraphicFramePr/>
          <p:nvPr/>
        </p:nvGraphicFramePr>
        <p:xfrm>
          <a:off x="3923928" y="1340768"/>
          <a:ext cx="2000271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51520" y="1340768"/>
            <a:ext cx="3059832" cy="626447"/>
          </a:xfrm>
          <a:prstGeom prst="rect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da-DK" sz="1600" b="1" dirty="0">
                <a:solidFill>
                  <a:srgbClr val="000000"/>
                </a:solidFill>
                <a:latin typeface="Verdana" pitchFamily="34" charset="0"/>
              </a:rPr>
              <a:t>1</a:t>
            </a:r>
            <a:r>
              <a:rPr lang="ru-RU" sz="1600" b="1" dirty="0">
                <a:solidFill>
                  <a:srgbClr val="000000"/>
                </a:solidFill>
                <a:latin typeface="Verdana" pitchFamily="34" charset="0"/>
              </a:rPr>
              <a:t>этап</a:t>
            </a:r>
            <a:r>
              <a:rPr lang="da-DK" sz="1600" b="1" dirty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Verdana" pitchFamily="34" charset="0"/>
              </a:rPr>
              <a:t>– </a:t>
            </a:r>
            <a:r>
              <a:rPr lang="ru-RU" sz="1600" b="1" dirty="0" smtClean="0">
                <a:solidFill>
                  <a:srgbClr val="000000"/>
                </a:solidFill>
                <a:latin typeface="Verdana" pitchFamily="34" charset="0"/>
              </a:rPr>
              <a:t>Регистрация </a:t>
            </a:r>
            <a:r>
              <a:rPr lang="da-DK" sz="1600" b="1" dirty="0" smtClean="0">
                <a:solidFill>
                  <a:srgbClr val="000000"/>
                </a:solidFill>
                <a:latin typeface="Verdana" pitchFamily="34" charset="0"/>
              </a:rPr>
              <a:t>OA</a:t>
            </a:r>
            <a:r>
              <a:rPr lang="ru-RU" sz="1600" b="1" dirty="0" smtClean="0">
                <a:solidFill>
                  <a:srgbClr val="000000"/>
                </a:solidFill>
                <a:latin typeface="Verdana" pitchFamily="34" charset="0"/>
              </a:rPr>
              <a:t>Э</a:t>
            </a:r>
            <a:r>
              <a:rPr lang="da-DK" sz="1600" b="1" dirty="0" smtClean="0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da-DK" sz="16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323850" y="2349500"/>
            <a:ext cx="1282700" cy="1341438"/>
            <a:chOff x="442" y="1496"/>
            <a:chExt cx="706" cy="588"/>
          </a:xfrm>
        </p:grpSpPr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>
              <a:off x="622" y="1771"/>
              <a:ext cx="526" cy="313"/>
            </a:xfrm>
            <a:prstGeom prst="flowChartPunchedCard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ru-RU" sz="3600" b="1" dirty="0" err="1">
                  <a:solidFill>
                    <a:srgbClr val="00FF00"/>
                  </a:solidFill>
                  <a:latin typeface="Verdana" pitchFamily="34" charset="0"/>
                  <a:cs typeface="Times New Roman" pitchFamily="18" charset="0"/>
                </a:rPr>
                <a:t>√</a:t>
              </a:r>
              <a:endParaRPr lang="da-DK" sz="3600" b="1" dirty="0">
                <a:solidFill>
                  <a:srgbClr val="00FF00"/>
                </a:solidFill>
                <a:latin typeface="Stencil" pitchFamily="82" charset="0"/>
                <a:cs typeface="Times New Roman" pitchFamily="18" charset="0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816" y="1496"/>
              <a:ext cx="0" cy="2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442" y="1528"/>
              <a:ext cx="586" cy="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ru-RU" sz="1200" b="1" dirty="0">
                <a:solidFill>
                  <a:srgbClr val="000000"/>
                </a:solidFill>
                <a:latin typeface="Verdana" pitchFamily="34" charset="0"/>
              </a:endParaRPr>
            </a:p>
          </p:txBody>
        </p:sp>
      </p:grpSp>
      <p:grpSp>
        <p:nvGrpSpPr>
          <p:cNvPr id="11" name="Group 12"/>
          <p:cNvGrpSpPr>
            <a:grpSpLocks/>
          </p:cNvGrpSpPr>
          <p:nvPr/>
        </p:nvGrpSpPr>
        <p:grpSpPr bwMode="auto">
          <a:xfrm>
            <a:off x="2195736" y="2392140"/>
            <a:ext cx="1814513" cy="1396031"/>
            <a:chOff x="1374" y="1544"/>
            <a:chExt cx="1104" cy="545"/>
          </a:xfrm>
        </p:grpSpPr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1374" y="1777"/>
              <a:ext cx="1104" cy="31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ru-RU" sz="1600" b="1" dirty="0">
                  <a:solidFill>
                    <a:srgbClr val="000000"/>
                  </a:solidFill>
                  <a:latin typeface="Verdana" pitchFamily="34" charset="0"/>
                </a:rPr>
                <a:t>Повторная </a:t>
              </a:r>
            </a:p>
            <a:p>
              <a:pPr algn="ctr">
                <a:defRPr/>
              </a:pPr>
              <a:r>
                <a:rPr lang="ru-RU" sz="1600" b="1" dirty="0">
                  <a:solidFill>
                    <a:srgbClr val="000000"/>
                  </a:solidFill>
                  <a:latin typeface="Verdana" pitchFamily="34" charset="0"/>
                </a:rPr>
                <a:t>Регистрация</a:t>
              </a:r>
            </a:p>
            <a:p>
              <a:pPr algn="ctr">
                <a:defRPr/>
              </a:pPr>
              <a:r>
                <a:rPr lang="ru-RU" sz="1600" b="1" dirty="0">
                  <a:solidFill>
                    <a:srgbClr val="000000"/>
                  </a:solidFill>
                  <a:latin typeface="Verdana" pitchFamily="34" charset="0"/>
                </a:rPr>
                <a:t>ОАЭ</a:t>
              </a:r>
              <a:endParaRPr lang="da-DK" sz="1600" b="1" dirty="0">
                <a:solidFill>
                  <a:srgbClr val="000000"/>
                </a:solidFill>
                <a:latin typeface="Verdana" pitchFamily="34" charset="0"/>
              </a:endParaRPr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1593" y="1544"/>
              <a:ext cx="602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rgbClr val="000000"/>
                  </a:solidFill>
                  <a:latin typeface="Verdana" pitchFamily="34" charset="0"/>
                </a:rPr>
                <a:t>Тест не </a:t>
              </a:r>
              <a:r>
                <a:rPr lang="ru-RU" sz="1200" b="1" dirty="0">
                  <a:solidFill>
                    <a:srgbClr val="000000"/>
                  </a:solidFill>
                  <a:latin typeface="Verdana" pitchFamily="34" charset="0"/>
                </a:rPr>
                <a:t>пройден</a:t>
              </a:r>
              <a:endParaRPr lang="da-DK" sz="1200" b="1" dirty="0">
                <a:solidFill>
                  <a:srgbClr val="000000"/>
                </a:solidFill>
                <a:latin typeface="Verdana" pitchFamily="34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611560" y="3717032"/>
            <a:ext cx="9361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Verdana" pitchFamily="34" charset="0"/>
              </a:rPr>
              <a:t>Тест</a:t>
            </a:r>
          </a:p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Verdana" pitchFamily="34" charset="0"/>
              </a:rPr>
              <a:t>пройден</a:t>
            </a:r>
            <a:endParaRPr lang="ru-RU" sz="12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grpSp>
        <p:nvGrpSpPr>
          <p:cNvPr id="16" name="Group 16"/>
          <p:cNvGrpSpPr>
            <a:grpSpLocks/>
          </p:cNvGrpSpPr>
          <p:nvPr/>
        </p:nvGrpSpPr>
        <p:grpSpPr bwMode="auto">
          <a:xfrm>
            <a:off x="1908175" y="3716338"/>
            <a:ext cx="1076325" cy="1368846"/>
            <a:chOff x="1201" y="2113"/>
            <a:chExt cx="678" cy="576"/>
          </a:xfrm>
        </p:grpSpPr>
        <p:sp>
          <p:nvSpPr>
            <p:cNvPr id="17" name="AutoShape 17"/>
            <p:cNvSpPr>
              <a:spLocks noChangeArrowheads="1"/>
            </p:cNvSpPr>
            <p:nvPr/>
          </p:nvSpPr>
          <p:spPr bwMode="auto">
            <a:xfrm>
              <a:off x="1353" y="2376"/>
              <a:ext cx="526" cy="313"/>
            </a:xfrm>
            <a:prstGeom prst="flowChartPunchedCard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ru-RU" sz="3600" b="1" dirty="0" err="1">
                  <a:solidFill>
                    <a:srgbClr val="00FF00"/>
                  </a:solidFill>
                  <a:latin typeface="Verdana" pitchFamily="34" charset="0"/>
                  <a:cs typeface="Times New Roman" pitchFamily="18" charset="0"/>
                </a:rPr>
                <a:t>√</a:t>
              </a:r>
              <a:endParaRPr lang="da-DK" sz="3600" b="1" dirty="0">
                <a:solidFill>
                  <a:srgbClr val="00FF00"/>
                </a:solidFill>
                <a:latin typeface="Verdana" pitchFamily="34" charset="0"/>
                <a:cs typeface="Times New Roman" pitchFamily="18" charset="0"/>
              </a:endParaRPr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1569" y="2113"/>
              <a:ext cx="0" cy="2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Text Box 19"/>
            <p:cNvSpPr txBox="1">
              <a:spLocks noChangeArrowheads="1"/>
            </p:cNvSpPr>
            <p:nvPr/>
          </p:nvSpPr>
          <p:spPr bwMode="auto">
            <a:xfrm>
              <a:off x="1201" y="2142"/>
              <a:ext cx="116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da-DK" sz="1000">
                <a:latin typeface="Verdana" pitchFamily="34" charset="0"/>
              </a:endParaRPr>
            </a:p>
          </p:txBody>
        </p:sp>
      </p:grpSp>
      <p:sp>
        <p:nvSpPr>
          <p:cNvPr id="20" name="Text Box 36"/>
          <p:cNvSpPr txBox="1">
            <a:spLocks noChangeArrowheads="1"/>
          </p:cNvSpPr>
          <p:nvPr/>
        </p:nvSpPr>
        <p:spPr bwMode="auto">
          <a:xfrm>
            <a:off x="3779912" y="3933056"/>
            <a:ext cx="12241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0000"/>
                </a:solidFill>
                <a:latin typeface="Verdana" pitchFamily="34" charset="0"/>
              </a:rPr>
              <a:t>Тест </a:t>
            </a:r>
            <a:r>
              <a:rPr lang="ru-RU" sz="1200" b="1" dirty="0" smtClean="0">
                <a:solidFill>
                  <a:srgbClr val="000000"/>
                </a:solidFill>
                <a:latin typeface="Verdana" pitchFamily="34" charset="0"/>
              </a:rPr>
              <a:t>не</a:t>
            </a:r>
          </a:p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ru-RU" sz="1200" b="1" dirty="0">
                <a:solidFill>
                  <a:srgbClr val="000000"/>
                </a:solidFill>
                <a:latin typeface="Verdana" pitchFamily="34" charset="0"/>
              </a:rPr>
              <a:t>пройден</a:t>
            </a:r>
          </a:p>
        </p:txBody>
      </p:sp>
      <p:grpSp>
        <p:nvGrpSpPr>
          <p:cNvPr id="28" name="Group 28"/>
          <p:cNvGrpSpPr>
            <a:grpSpLocks/>
          </p:cNvGrpSpPr>
          <p:nvPr/>
        </p:nvGrpSpPr>
        <p:grpSpPr bwMode="auto">
          <a:xfrm>
            <a:off x="3203848" y="3861548"/>
            <a:ext cx="5632450" cy="1295646"/>
            <a:chOff x="2105" y="2044"/>
            <a:chExt cx="1829" cy="650"/>
          </a:xfrm>
        </p:grpSpPr>
        <p:grpSp>
          <p:nvGrpSpPr>
            <p:cNvPr id="29" name="Group 29"/>
            <p:cNvGrpSpPr>
              <a:grpSpLocks/>
            </p:cNvGrpSpPr>
            <p:nvPr/>
          </p:nvGrpSpPr>
          <p:grpSpPr bwMode="auto">
            <a:xfrm>
              <a:off x="2105" y="2044"/>
              <a:ext cx="1104" cy="650"/>
              <a:chOff x="2105" y="2044"/>
              <a:chExt cx="1104" cy="650"/>
            </a:xfrm>
          </p:grpSpPr>
          <p:sp>
            <p:nvSpPr>
              <p:cNvPr id="32" name="Rectangle 30"/>
              <p:cNvSpPr>
                <a:spLocks noChangeArrowheads="1"/>
              </p:cNvSpPr>
              <p:nvPr/>
            </p:nvSpPr>
            <p:spPr bwMode="auto">
              <a:xfrm>
                <a:off x="2105" y="2382"/>
                <a:ext cx="1104" cy="312"/>
              </a:xfrm>
              <a:prstGeom prst="rect">
                <a:avLst/>
              </a:prstGeom>
              <a:ln>
                <a:solidFill>
                  <a:srgbClr val="FF000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>
                  <a:defRPr/>
                </a:pPr>
                <a:r>
                  <a:rPr lang="ru-RU" sz="1600" b="1" dirty="0" smtClean="0">
                    <a:solidFill>
                      <a:srgbClr val="000000"/>
                    </a:solidFill>
                    <a:latin typeface="Verdana" pitchFamily="34" charset="0"/>
                  </a:rPr>
                  <a:t>2 этап-Регистрация </a:t>
                </a:r>
                <a:r>
                  <a:rPr lang="ru-RU" sz="1600" b="1" dirty="0">
                    <a:solidFill>
                      <a:srgbClr val="000000"/>
                    </a:solidFill>
                    <a:latin typeface="Verdana" pitchFamily="34" charset="0"/>
                  </a:rPr>
                  <a:t>КСВП</a:t>
                </a:r>
                <a:endParaRPr lang="da-DK" sz="1600" b="1" dirty="0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33" name="Line 31"/>
              <p:cNvSpPr>
                <a:spLocks noChangeShapeType="1"/>
              </p:cNvSpPr>
              <p:nvPr/>
            </p:nvSpPr>
            <p:spPr bwMode="auto">
              <a:xfrm>
                <a:off x="2292" y="2044"/>
                <a:ext cx="0" cy="366"/>
              </a:xfrm>
              <a:prstGeom prst="line">
                <a:avLst/>
              </a:prstGeom>
              <a:ln>
                <a:solidFill>
                  <a:srgbClr val="FF0000"/>
                </a:solidFill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30" name="Text Box 33"/>
            <p:cNvSpPr txBox="1">
              <a:spLocks noChangeArrowheads="1"/>
            </p:cNvSpPr>
            <p:nvPr/>
          </p:nvSpPr>
          <p:spPr bwMode="auto">
            <a:xfrm>
              <a:off x="3429" y="2454"/>
              <a:ext cx="505" cy="228"/>
            </a:xfrm>
            <a:prstGeom prst="rect">
              <a:avLst/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200" b="1">
                  <a:solidFill>
                    <a:srgbClr val="000000"/>
                  </a:solidFill>
                  <a:latin typeface="Verdana" pitchFamily="34" charset="0"/>
                </a:rPr>
                <a:t>Дети из группы</a:t>
              </a:r>
            </a:p>
            <a:p>
              <a:pPr>
                <a:defRPr/>
              </a:pPr>
              <a:r>
                <a:rPr lang="ru-RU" sz="1200" b="1">
                  <a:solidFill>
                    <a:srgbClr val="000000"/>
                  </a:solidFill>
                  <a:latin typeface="Verdana" pitchFamily="34" charset="0"/>
                </a:rPr>
                <a:t>риска</a:t>
              </a:r>
              <a:endParaRPr lang="da-DK" sz="1200" b="1">
                <a:solidFill>
                  <a:srgbClr val="000000"/>
                </a:solidFill>
                <a:latin typeface="Verdana" pitchFamily="34" charset="0"/>
              </a:endParaRPr>
            </a:p>
          </p:txBody>
        </p:sp>
        <p:sp>
          <p:nvSpPr>
            <p:cNvPr id="31" name="AutoShape 34"/>
            <p:cNvSpPr>
              <a:spLocks noChangeArrowheads="1"/>
            </p:cNvSpPr>
            <p:nvPr/>
          </p:nvSpPr>
          <p:spPr bwMode="auto">
            <a:xfrm>
              <a:off x="3204" y="2513"/>
              <a:ext cx="208" cy="111"/>
            </a:xfrm>
            <a:prstGeom prst="leftArrow">
              <a:avLst>
                <a:gd name="adj1" fmla="val 50000"/>
                <a:gd name="adj2" fmla="val 46847"/>
              </a:avLst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36" name="Rectangle 25"/>
          <p:cNvSpPr>
            <a:spLocks noChangeArrowheads="1"/>
          </p:cNvSpPr>
          <p:nvPr/>
        </p:nvSpPr>
        <p:spPr bwMode="auto">
          <a:xfrm>
            <a:off x="4499992" y="5733256"/>
            <a:ext cx="3600450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rgbClr val="000000"/>
                </a:solidFill>
                <a:latin typeface="Verdana" pitchFamily="34" charset="0"/>
              </a:rPr>
              <a:t>Полное </a:t>
            </a:r>
            <a:r>
              <a:rPr lang="ru-RU" sz="1600" b="1" dirty="0" err="1">
                <a:solidFill>
                  <a:srgbClr val="000000"/>
                </a:solidFill>
                <a:latin typeface="Verdana" pitchFamily="34" charset="0"/>
              </a:rPr>
              <a:t>аудиологическое</a:t>
            </a:r>
            <a:r>
              <a:rPr lang="ru-RU" sz="1600" b="1" dirty="0">
                <a:solidFill>
                  <a:srgbClr val="000000"/>
                </a:solidFill>
                <a:latin typeface="Verdana" pitchFamily="34" charset="0"/>
              </a:rPr>
              <a:t>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000000"/>
                </a:solidFill>
                <a:latin typeface="Verdana" pitchFamily="34" charset="0"/>
              </a:rPr>
              <a:t>обследование</a:t>
            </a:r>
            <a:endParaRPr lang="en-US" sz="16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grpSp>
        <p:nvGrpSpPr>
          <p:cNvPr id="39" name="Group 8"/>
          <p:cNvGrpSpPr>
            <a:grpSpLocks/>
          </p:cNvGrpSpPr>
          <p:nvPr/>
        </p:nvGrpSpPr>
        <p:grpSpPr bwMode="auto">
          <a:xfrm>
            <a:off x="1187624" y="2348880"/>
            <a:ext cx="3025065" cy="4032953"/>
            <a:chOff x="442" y="1528"/>
            <a:chExt cx="1665" cy="1756"/>
          </a:xfrm>
        </p:grpSpPr>
        <p:sp>
          <p:nvSpPr>
            <p:cNvPr id="40" name="AutoShape 9"/>
            <p:cNvSpPr>
              <a:spLocks noChangeArrowheads="1"/>
            </p:cNvSpPr>
            <p:nvPr/>
          </p:nvSpPr>
          <p:spPr bwMode="auto">
            <a:xfrm>
              <a:off x="1671" y="2939"/>
              <a:ext cx="436" cy="345"/>
            </a:xfrm>
            <a:prstGeom prst="flowChartPunchedCard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ru-RU" sz="3600" b="1" dirty="0" err="1">
                  <a:solidFill>
                    <a:srgbClr val="00FF00"/>
                  </a:solidFill>
                  <a:latin typeface="Verdana" pitchFamily="34" charset="0"/>
                  <a:cs typeface="Times New Roman" pitchFamily="18" charset="0"/>
                </a:rPr>
                <a:t>√</a:t>
              </a:r>
              <a:endParaRPr lang="da-DK" sz="3600" b="1" dirty="0">
                <a:solidFill>
                  <a:srgbClr val="00FF00"/>
                </a:solidFill>
                <a:latin typeface="Stencil" pitchFamily="82" charset="0"/>
                <a:cs typeface="Times New Roman" pitchFamily="18" charset="0"/>
              </a:endParaRPr>
            </a:p>
          </p:txBody>
        </p:sp>
        <p:sp>
          <p:nvSpPr>
            <p:cNvPr id="41" name="Line 10"/>
            <p:cNvSpPr>
              <a:spLocks noChangeShapeType="1"/>
            </p:cNvSpPr>
            <p:nvPr/>
          </p:nvSpPr>
          <p:spPr bwMode="auto">
            <a:xfrm>
              <a:off x="1908" y="2751"/>
              <a:ext cx="0" cy="2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Text Box 11"/>
            <p:cNvSpPr txBox="1">
              <a:spLocks noChangeArrowheads="1"/>
            </p:cNvSpPr>
            <p:nvPr/>
          </p:nvSpPr>
          <p:spPr bwMode="auto">
            <a:xfrm>
              <a:off x="442" y="1528"/>
              <a:ext cx="586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ru-RU" sz="1200" b="1" dirty="0">
                <a:solidFill>
                  <a:srgbClr val="000000"/>
                </a:solidFill>
                <a:latin typeface="Verdana" pitchFamily="34" charset="0"/>
              </a:endParaRPr>
            </a:p>
            <a:p>
              <a:pPr algn="ctr"/>
              <a:endParaRPr lang="da-DK" sz="1200" b="1" dirty="0">
                <a:solidFill>
                  <a:srgbClr val="000000"/>
                </a:solidFill>
                <a:latin typeface="Verdana" pitchFamily="34" charset="0"/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907704" y="5229200"/>
            <a:ext cx="1296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Verdana" pitchFamily="34" charset="0"/>
              </a:rPr>
              <a:t>Тест</a:t>
            </a:r>
          </a:p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Verdana" pitchFamily="34" charset="0"/>
              </a:rPr>
              <a:t>пройден</a:t>
            </a:r>
            <a:endParaRPr lang="ru-RU" sz="12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51" name="AutoShape 34"/>
          <p:cNvSpPr>
            <a:spLocks noChangeArrowheads="1"/>
          </p:cNvSpPr>
          <p:nvPr/>
        </p:nvSpPr>
        <p:spPr bwMode="auto">
          <a:xfrm>
            <a:off x="3275856" y="1556792"/>
            <a:ext cx="640541" cy="221256"/>
          </a:xfrm>
          <a:prstGeom prst="leftArrow">
            <a:avLst>
              <a:gd name="adj1" fmla="val 50000"/>
              <a:gd name="adj2" fmla="val 46847"/>
            </a:avLst>
          </a:prstGeom>
          <a:ln>
            <a:solidFill>
              <a:srgbClr val="FF0000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3347864" y="6396335"/>
            <a:ext cx="1008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Verdana" pitchFamily="34" charset="0"/>
              </a:rPr>
              <a:t>Тест</a:t>
            </a:r>
          </a:p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Verdana" pitchFamily="34" charset="0"/>
              </a:rPr>
              <a:t>пройден</a:t>
            </a:r>
            <a:endParaRPr lang="ru-RU" sz="12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53" name="Line 31"/>
          <p:cNvSpPr>
            <a:spLocks noChangeShapeType="1"/>
          </p:cNvSpPr>
          <p:nvPr/>
        </p:nvSpPr>
        <p:spPr bwMode="auto">
          <a:xfrm>
            <a:off x="5292080" y="5157192"/>
            <a:ext cx="0" cy="730296"/>
          </a:xfrm>
          <a:prstGeom prst="line">
            <a:avLst/>
          </a:prstGeom>
          <a:ln>
            <a:solidFill>
              <a:srgbClr val="FF0000"/>
            </a:solidFill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ru-RU"/>
          </a:p>
        </p:txBody>
      </p:sp>
      <p:sp>
        <p:nvSpPr>
          <p:cNvPr id="54" name="Line 31"/>
          <p:cNvSpPr>
            <a:spLocks noChangeShapeType="1"/>
          </p:cNvSpPr>
          <p:nvPr/>
        </p:nvSpPr>
        <p:spPr bwMode="auto">
          <a:xfrm>
            <a:off x="2555776" y="2276872"/>
            <a:ext cx="0" cy="730296"/>
          </a:xfrm>
          <a:prstGeom prst="line">
            <a:avLst/>
          </a:prstGeom>
          <a:ln>
            <a:solidFill>
              <a:srgbClr val="FF0000"/>
            </a:solidFill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364088" y="5229200"/>
            <a:ext cx="15121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Verdana" pitchFamily="34" charset="0"/>
              </a:rPr>
              <a:t>Тест не</a:t>
            </a:r>
          </a:p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Verdana" pitchFamily="34" charset="0"/>
              </a:rPr>
              <a:t> пройден</a:t>
            </a:r>
            <a:endParaRPr lang="ru-RU" sz="1200" b="1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7432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ru-RU" dirty="0">
              <a:ea typeface="+mn-ea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eaLnBrk="1" hangingPunct="1"/>
            <a:fld id="{BC2F91D9-4BF5-3841-A772-E8800C1CF1F9}" type="slidenum">
              <a:rPr lang="ru-RU"/>
              <a:pPr eaLnBrk="1" hangingPunct="1"/>
              <a:t>18</a:t>
            </a:fld>
            <a:endParaRPr lang="ru-RU"/>
          </a:p>
        </p:txBody>
      </p:sp>
      <p:sp>
        <p:nvSpPr>
          <p:cNvPr id="911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2800">
                <a:latin typeface="Arial Black" charset="0"/>
              </a:rPr>
              <a:t>Оценка перспективы проведения кохлеарной имплантации(</a:t>
            </a:r>
            <a:r>
              <a:rPr lang="en-US" sz="2800">
                <a:latin typeface="Arial Black" charset="0"/>
              </a:rPr>
              <a:t>Elizabeth Daves Neale</a:t>
            </a:r>
            <a:r>
              <a:rPr lang="ru-RU" sz="2800">
                <a:latin typeface="Arial Black" charset="0"/>
              </a:rPr>
              <a:t>,</a:t>
            </a:r>
            <a:r>
              <a:rPr lang="en-US" sz="2800">
                <a:latin typeface="Arial Black" charset="0"/>
              </a:rPr>
              <a:t> 2006</a:t>
            </a:r>
            <a:r>
              <a:rPr lang="ru-RU" sz="2800">
                <a:latin typeface="Arial Black" charset="0"/>
              </a:rPr>
              <a:t>)</a:t>
            </a:r>
          </a:p>
        </p:txBody>
      </p:sp>
      <p:pic>
        <p:nvPicPr>
          <p:cNvPr id="7173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5" t="29527" r="11073" b="34448"/>
          <a:stretch>
            <a:fillRect/>
          </a:stretch>
        </p:blipFill>
        <p:spPr>
          <a:xfrm>
            <a:off x="533400" y="1905000"/>
            <a:ext cx="8153400" cy="4191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Логотип СОК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07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/>
                <a:cs typeface="Times New Roman"/>
              </a:rPr>
              <a:t>Маршрутизация второго этапа</a:t>
            </a:r>
            <a:endParaRPr lang="ru-RU" sz="4000" dirty="0">
              <a:latin typeface="Times New Roman"/>
              <a:cs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Times New Roman"/>
                <a:cs typeface="Times New Roman"/>
              </a:rPr>
              <a:t>Общая характеристика:</a:t>
            </a:r>
          </a:p>
          <a:p>
            <a:pPr marL="0" indent="0">
              <a:buNone/>
            </a:pPr>
            <a:r>
              <a:rPr lang="ru-RU" dirty="0" smtClean="0">
                <a:latin typeface="Times New Roman"/>
                <a:cs typeface="Times New Roman"/>
              </a:rPr>
              <a:t>Хирургическое вмешательство уменьшилось по длительности течения.</a:t>
            </a:r>
          </a:p>
          <a:p>
            <a:pPr marL="0" indent="0">
              <a:buNone/>
            </a:pPr>
            <a:r>
              <a:rPr lang="ru-RU" dirty="0" err="1" smtClean="0">
                <a:latin typeface="Times New Roman"/>
                <a:cs typeface="Times New Roman"/>
              </a:rPr>
              <a:t>Кохлеарные</a:t>
            </a:r>
            <a:r>
              <a:rPr lang="ru-RU" dirty="0" smtClean="0">
                <a:latin typeface="Times New Roman"/>
                <a:cs typeface="Times New Roman"/>
              </a:rPr>
              <a:t> </a:t>
            </a:r>
            <a:r>
              <a:rPr lang="ru-RU" dirty="0" err="1" smtClean="0">
                <a:latin typeface="Times New Roman"/>
                <a:cs typeface="Times New Roman"/>
              </a:rPr>
              <a:t>импланты</a:t>
            </a:r>
            <a:r>
              <a:rPr lang="ru-RU" dirty="0" smtClean="0">
                <a:latin typeface="Times New Roman"/>
                <a:cs typeface="Times New Roman"/>
              </a:rPr>
              <a:t> становятся тоньше и меньше в размерах.</a:t>
            </a:r>
          </a:p>
          <a:p>
            <a:pPr marL="0" indent="0">
              <a:buNone/>
            </a:pPr>
            <a:r>
              <a:rPr lang="ru-RU" dirty="0" smtClean="0">
                <a:latin typeface="Times New Roman"/>
                <a:cs typeface="Times New Roman"/>
              </a:rPr>
              <a:t>Крепление </a:t>
            </a:r>
            <a:r>
              <a:rPr lang="ru-RU" dirty="0" err="1" smtClean="0">
                <a:latin typeface="Times New Roman"/>
                <a:cs typeface="Times New Roman"/>
              </a:rPr>
              <a:t>кохлеарных</a:t>
            </a:r>
            <a:r>
              <a:rPr lang="ru-RU" dirty="0" smtClean="0">
                <a:latin typeface="Times New Roman"/>
                <a:cs typeface="Times New Roman"/>
              </a:rPr>
              <a:t> </a:t>
            </a:r>
            <a:r>
              <a:rPr lang="ru-RU" dirty="0" err="1" smtClean="0">
                <a:latin typeface="Times New Roman"/>
                <a:cs typeface="Times New Roman"/>
              </a:rPr>
              <a:t>имплантов</a:t>
            </a:r>
            <a:r>
              <a:rPr lang="ru-RU" dirty="0" smtClean="0">
                <a:latin typeface="Times New Roman"/>
                <a:cs typeface="Times New Roman"/>
              </a:rPr>
              <a:t> к костям черепа менее </a:t>
            </a:r>
            <a:r>
              <a:rPr lang="ru-RU" dirty="0" err="1" smtClean="0">
                <a:latin typeface="Times New Roman"/>
                <a:cs typeface="Times New Roman"/>
              </a:rPr>
              <a:t>травматично</a:t>
            </a:r>
            <a:r>
              <a:rPr lang="ru-RU" dirty="0" smtClean="0">
                <a:latin typeface="Times New Roman"/>
                <a:cs typeface="Times New Roman"/>
              </a:rPr>
              <a:t>.</a:t>
            </a:r>
            <a:endParaRPr lang="ru-RU" dirty="0">
              <a:latin typeface="Times New Roman"/>
              <a:cs typeface="Times New Roman"/>
            </a:endParaRPr>
          </a:p>
        </p:txBody>
      </p:sp>
      <p:pic>
        <p:nvPicPr>
          <p:cNvPr id="4" name="Picture 4" descr="Логотип СОК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1165919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98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49250"/>
            <a:ext cx="6667500" cy="936625"/>
          </a:xfrm>
        </p:spPr>
        <p:txBody>
          <a:bodyPr>
            <a:normAutofit fontScale="90000"/>
          </a:bodyPr>
          <a:lstStyle/>
          <a:p>
            <a:r>
              <a:rPr lang="ru-RU" sz="2600" dirty="0" smtClean="0">
                <a:latin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</a:rPr>
              <a:t>Население 1,647, 161 тысяча </a:t>
            </a:r>
            <a:r>
              <a:rPr lang="ru-RU" sz="2600" dirty="0">
                <a:latin typeface="Times New Roman" pitchFamily="18" charset="0"/>
              </a:rPr>
              <a:t>человек</a:t>
            </a:r>
            <a:r>
              <a:rPr lang="ru-RU" sz="2600" dirty="0" smtClean="0">
                <a:latin typeface="Times New Roman" pitchFamily="18" charset="0"/>
              </a:rPr>
              <a:t>.</a:t>
            </a:r>
            <a:br>
              <a:rPr lang="ru-RU" sz="2600" dirty="0" smtClean="0">
                <a:latin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</a:rPr>
              <a:t>Площадь </a:t>
            </a:r>
            <a:r>
              <a:rPr lang="ru-RU" sz="2600" dirty="0">
                <a:latin typeface="Times New Roman" pitchFamily="18" charset="0"/>
              </a:rPr>
              <a:t>534.8 тысяч кв. км</a:t>
            </a:r>
            <a:r>
              <a:rPr lang="ru-RU" sz="4000" dirty="0">
                <a:latin typeface="Times New Roman" pitchFamily="18" charset="0"/>
              </a:rPr>
              <a:t>.</a:t>
            </a:r>
          </a:p>
        </p:txBody>
      </p:sp>
      <p:pic>
        <p:nvPicPr>
          <p:cNvPr id="93188" name="Picture 4" descr="map_hanteman_ao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9363" y="1981200"/>
            <a:ext cx="6624637" cy="4441825"/>
          </a:xfrm>
        </p:spPr>
      </p:pic>
      <p:pic>
        <p:nvPicPr>
          <p:cNvPr id="93189" name="Picture 5" descr="komarov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7625" y="549275"/>
            <a:ext cx="1227138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Логотип СОК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26035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691719" cy="1143000"/>
          </a:xfrm>
        </p:spPr>
        <p:txBody>
          <a:bodyPr/>
          <a:lstStyle/>
          <a:p>
            <a:r>
              <a:rPr lang="ru-RU" sz="4400" dirty="0">
                <a:latin typeface="Times New Roman"/>
                <a:cs typeface="Times New Roman"/>
              </a:rPr>
              <a:t>Маршрутизация второго этапа</a:t>
            </a:r>
            <a:endParaRPr lang="ru-RU" sz="4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8460344"/>
              </p:ext>
            </p:extLst>
          </p:nvPr>
        </p:nvGraphicFramePr>
        <p:xfrm>
          <a:off x="726141" y="1586753"/>
          <a:ext cx="7691719" cy="4571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4" descr="Логотип СОКБ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5" y="332656"/>
            <a:ext cx="1165919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989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323529" y="-387424"/>
            <a:ext cx="8094332" cy="1845403"/>
          </a:xfrm>
        </p:spPr>
        <p:txBody>
          <a:bodyPr/>
          <a:lstStyle/>
          <a:p>
            <a:r>
              <a:rPr lang="ru-RU" sz="3600" dirty="0">
                <a:latin typeface="Times New Roman"/>
                <a:cs typeface="Times New Roman"/>
              </a:rPr>
              <a:t>Маршрутизация третьего этапа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Логотип СОК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1" y="116632"/>
            <a:ext cx="1165919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2646967"/>
              </p:ext>
            </p:extLst>
          </p:nvPr>
        </p:nvGraphicFramePr>
        <p:xfrm>
          <a:off x="395536" y="1052735"/>
          <a:ext cx="8496944" cy="57966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Документ" r:id="rId5" imgW="6096000" imgH="6896100" progId="Word.Document.12">
                  <p:embed/>
                </p:oleObj>
              </mc:Choice>
              <mc:Fallback>
                <p:oleObj name="Документ" r:id="rId5" imgW="6096000" imgH="68961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5536" y="1052735"/>
                        <a:ext cx="8496944" cy="57966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773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/>
                <a:cs typeface="Times New Roman"/>
              </a:rPr>
              <a:t>Новые формы документации</a:t>
            </a:r>
            <a:endParaRPr lang="ru-RU" sz="4000" dirty="0">
              <a:latin typeface="Times New Roman"/>
              <a:cs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/>
                <a:cs typeface="Times New Roman"/>
              </a:rPr>
              <a:t>Порядок замены речевых процессоров систем </a:t>
            </a:r>
            <a:r>
              <a:rPr lang="ru-RU" dirty="0" err="1" smtClean="0">
                <a:latin typeface="Times New Roman"/>
                <a:cs typeface="Times New Roman"/>
              </a:rPr>
              <a:t>кохлеарной</a:t>
            </a:r>
            <a:r>
              <a:rPr lang="ru-RU" dirty="0" smtClean="0">
                <a:latin typeface="Times New Roman"/>
                <a:cs typeface="Times New Roman"/>
              </a:rPr>
              <a:t> имплантации.</a:t>
            </a:r>
          </a:p>
          <a:p>
            <a:pPr>
              <a:buFont typeface="Wingdings" charset="2"/>
              <a:buChar char="u"/>
            </a:pPr>
            <a:r>
              <a:rPr lang="ru-RU" dirty="0" smtClean="0">
                <a:latin typeface="Times New Roman"/>
                <a:cs typeface="Times New Roman"/>
              </a:rPr>
              <a:t>  Бланк заявления на замену речевого процессора</a:t>
            </a:r>
          </a:p>
          <a:p>
            <a:pPr>
              <a:buFont typeface="Wingdings" charset="2"/>
              <a:buChar char="u"/>
            </a:pPr>
            <a:r>
              <a:rPr lang="ru-RU" dirty="0" smtClean="0">
                <a:latin typeface="Times New Roman"/>
                <a:cs typeface="Times New Roman"/>
              </a:rPr>
              <a:t>Форма регистрации (лист ожидания) сведений по проведению мониторинга РП</a:t>
            </a:r>
          </a:p>
          <a:p>
            <a:pPr>
              <a:buFont typeface="Wingdings" charset="2"/>
              <a:buChar char="u"/>
            </a:pPr>
            <a:r>
              <a:rPr lang="ru-RU" dirty="0" smtClean="0">
                <a:latin typeface="Times New Roman"/>
                <a:cs typeface="Times New Roman"/>
              </a:rPr>
              <a:t>Акт о списании РП</a:t>
            </a:r>
          </a:p>
          <a:p>
            <a:pPr>
              <a:buFont typeface="Wingdings" charset="2"/>
              <a:buChar char="u"/>
            </a:pPr>
            <a:r>
              <a:rPr lang="ru-RU" dirty="0" smtClean="0">
                <a:latin typeface="Times New Roman"/>
                <a:cs typeface="Times New Roman"/>
              </a:rPr>
              <a:t>Акт сдачи- приемки</a:t>
            </a:r>
          </a:p>
          <a:p>
            <a:pPr>
              <a:buFont typeface="Wingdings" charset="2"/>
              <a:buChar char="u"/>
            </a:pPr>
            <a:r>
              <a:rPr lang="ru-RU" dirty="0" smtClean="0">
                <a:latin typeface="Times New Roman"/>
                <a:cs typeface="Times New Roman"/>
              </a:rPr>
              <a:t>Регистр пациентов после КИ</a:t>
            </a:r>
          </a:p>
          <a:p>
            <a:pPr>
              <a:buFont typeface="Wingdings" charset="2"/>
              <a:buChar char="u"/>
            </a:pPr>
            <a:endParaRPr lang="ru-RU" dirty="0" smtClean="0"/>
          </a:p>
          <a:p>
            <a:pPr>
              <a:buFont typeface="Wingdings" charset="2"/>
              <a:buChar char="u"/>
            </a:pPr>
            <a:endParaRPr lang="ru-RU" dirty="0"/>
          </a:p>
        </p:txBody>
      </p:sp>
      <p:pic>
        <p:nvPicPr>
          <p:cNvPr id="4" name="Рисунок 5" descr="http://cmphm.ru/upload/medialibrary/6eb/6ebb07d61b455216ba3979c9960bd7c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7397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190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latin typeface="Times New Roman"/>
                <a:cs typeface="Times New Roman"/>
              </a:rPr>
              <a:t>Дополнение в анамнез</a:t>
            </a:r>
            <a:endParaRPr lang="ru-RU" sz="4400" dirty="0">
              <a:latin typeface="Times New Roman"/>
              <a:cs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/>
                <a:cs typeface="Times New Roman"/>
              </a:rPr>
              <a:t>В графе </a:t>
            </a:r>
            <a:r>
              <a:rPr lang="ru-RU" dirty="0" err="1" smtClean="0">
                <a:latin typeface="Times New Roman"/>
                <a:cs typeface="Times New Roman"/>
              </a:rPr>
              <a:t>Слухопротезирования</a:t>
            </a:r>
            <a:r>
              <a:rPr lang="ru-RU" dirty="0" smtClean="0">
                <a:latin typeface="Times New Roman"/>
                <a:cs typeface="Times New Roman"/>
              </a:rPr>
              <a:t> описывается вид системы </a:t>
            </a:r>
            <a:r>
              <a:rPr lang="ru-RU" dirty="0" err="1" smtClean="0">
                <a:latin typeface="Times New Roman"/>
                <a:cs typeface="Times New Roman"/>
              </a:rPr>
              <a:t>кохлеарной</a:t>
            </a:r>
            <a:r>
              <a:rPr lang="ru-RU" dirty="0" smtClean="0">
                <a:latin typeface="Times New Roman"/>
                <a:cs typeface="Times New Roman"/>
              </a:rPr>
              <a:t> имплантации, серийный номер </a:t>
            </a:r>
            <a:r>
              <a:rPr lang="ru-RU" dirty="0" err="1" smtClean="0">
                <a:latin typeface="Times New Roman"/>
                <a:cs typeface="Times New Roman"/>
              </a:rPr>
              <a:t>импланта</a:t>
            </a:r>
            <a:r>
              <a:rPr lang="ru-RU" dirty="0" smtClean="0">
                <a:latin typeface="Times New Roman"/>
                <a:cs typeface="Times New Roman"/>
              </a:rPr>
              <a:t>, серийный номер последнего речевого процессора, указывается сторона имплантации, где установлен, год установки.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В описании речевого процессора: описание общего вида речевого процессора, сохранность элементов, реакция пациента при включенном и выключенном РП, описание как пациент снимает и одевает РП</a:t>
            </a:r>
          </a:p>
          <a:p>
            <a:endParaRPr lang="ru-RU" dirty="0"/>
          </a:p>
        </p:txBody>
      </p:sp>
      <p:pic>
        <p:nvPicPr>
          <p:cNvPr id="4" name="Рисунок 5" descr="http://cmphm.ru/upload/medialibrary/6eb/6ebb07d61b455216ba3979c9960bd7c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7397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411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>
                <a:latin typeface="Times New Roman"/>
                <a:cs typeface="Times New Roman"/>
              </a:rPr>
              <a:t>Клинический диагноз:</a:t>
            </a:r>
            <a:br>
              <a:rPr lang="ru-RU" sz="4400" dirty="0" smtClean="0">
                <a:latin typeface="Times New Roman"/>
                <a:cs typeface="Times New Roman"/>
              </a:rPr>
            </a:br>
            <a:endParaRPr lang="ru-RU" sz="4400" dirty="0">
              <a:latin typeface="Times New Roman"/>
              <a:cs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200" dirty="0" smtClean="0">
                <a:latin typeface="Times New Roman"/>
                <a:cs typeface="Times New Roman"/>
              </a:rPr>
              <a:t>Хроническая  двухсторонняя </a:t>
            </a:r>
            <a:r>
              <a:rPr lang="ru-RU" sz="3200" dirty="0" err="1" smtClean="0">
                <a:latin typeface="Times New Roman"/>
                <a:cs typeface="Times New Roman"/>
              </a:rPr>
              <a:t>сенсоневральная</a:t>
            </a:r>
            <a:r>
              <a:rPr lang="ru-RU" sz="3200" dirty="0" smtClean="0">
                <a:latin typeface="Times New Roman"/>
                <a:cs typeface="Times New Roman"/>
              </a:rPr>
              <a:t> тугоухость четвертой степени. Н 90.3</a:t>
            </a:r>
          </a:p>
          <a:p>
            <a:r>
              <a:rPr lang="ru-RU" sz="3200" dirty="0" smtClean="0">
                <a:latin typeface="Times New Roman"/>
                <a:cs typeface="Times New Roman"/>
              </a:rPr>
              <a:t>Наличие отологических и </a:t>
            </a:r>
            <a:r>
              <a:rPr lang="ru-RU" sz="3200" dirty="0" err="1" smtClean="0">
                <a:latin typeface="Times New Roman"/>
                <a:cs typeface="Times New Roman"/>
              </a:rPr>
              <a:t>аудиологических</a:t>
            </a:r>
            <a:r>
              <a:rPr lang="ru-RU" sz="3200" dirty="0" smtClean="0">
                <a:latin typeface="Times New Roman"/>
                <a:cs typeface="Times New Roman"/>
              </a:rPr>
              <a:t> </a:t>
            </a:r>
            <a:r>
              <a:rPr lang="ru-RU" sz="3200" dirty="0" err="1" smtClean="0">
                <a:latin typeface="Times New Roman"/>
                <a:cs typeface="Times New Roman"/>
              </a:rPr>
              <a:t>имплантов</a:t>
            </a:r>
            <a:r>
              <a:rPr lang="ru-RU" sz="3200" dirty="0" smtClean="0">
                <a:latin typeface="Times New Roman"/>
                <a:cs typeface="Times New Roman"/>
              </a:rPr>
              <a:t>. Состояние после </a:t>
            </a:r>
            <a:r>
              <a:rPr lang="ru-RU" sz="3200" dirty="0" err="1" smtClean="0">
                <a:latin typeface="Times New Roman"/>
                <a:cs typeface="Times New Roman"/>
              </a:rPr>
              <a:t>кохлеарной</a:t>
            </a:r>
            <a:r>
              <a:rPr lang="ru-RU" sz="3200" dirty="0" smtClean="0">
                <a:latin typeface="Times New Roman"/>
                <a:cs typeface="Times New Roman"/>
              </a:rPr>
              <a:t> имплантации (год установки, год последней замены).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/>
                <a:cs typeface="Times New Roman"/>
              </a:rPr>
              <a:t>      </a:t>
            </a:r>
            <a:r>
              <a:rPr lang="en-US" sz="3200" dirty="0" smtClean="0">
                <a:latin typeface="Times New Roman"/>
                <a:cs typeface="Times New Roman"/>
              </a:rPr>
              <a:t>Z96</a:t>
            </a:r>
            <a:r>
              <a:rPr lang="ru-RU" sz="3200" dirty="0" smtClean="0">
                <a:latin typeface="Times New Roman"/>
                <a:cs typeface="Times New Roman"/>
              </a:rPr>
              <a:t>.</a:t>
            </a:r>
            <a:r>
              <a:rPr lang="en-US" sz="3200" dirty="0" smtClean="0">
                <a:latin typeface="Times New Roman"/>
                <a:cs typeface="Times New Roman"/>
              </a:rPr>
              <a:t>2 </a:t>
            </a:r>
            <a:r>
              <a:rPr lang="ru-RU" sz="3200" dirty="0" smtClean="0">
                <a:latin typeface="Times New Roman"/>
                <a:cs typeface="Times New Roman"/>
              </a:rPr>
              <a:t>      </a:t>
            </a:r>
            <a:r>
              <a:rPr lang="en-US" sz="3200" dirty="0" smtClean="0">
                <a:latin typeface="Times New Roman"/>
                <a:cs typeface="Times New Roman"/>
              </a:rPr>
              <a:t>Z45</a:t>
            </a:r>
            <a:r>
              <a:rPr lang="ru-RU" sz="3200" dirty="0" smtClean="0">
                <a:latin typeface="Times New Roman"/>
                <a:cs typeface="Times New Roman"/>
              </a:rPr>
              <a:t>.</a:t>
            </a:r>
            <a:r>
              <a:rPr lang="en-US" sz="3200" dirty="0" smtClean="0">
                <a:latin typeface="Times New Roman"/>
                <a:cs typeface="Times New Roman"/>
              </a:rPr>
              <a:t>3</a:t>
            </a:r>
            <a:endParaRPr lang="ru-RU" sz="3200" dirty="0" smtClean="0">
              <a:latin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Рисунок 5" descr="http://cmphm.ru/upload/medialibrary/6eb/6ebb07d61b455216ba3979c9960bd7c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7397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406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latin typeface="Lucida Grande CY"/>
                <a:cs typeface="Lucida Grande CY"/>
              </a:rPr>
              <a:t>Количество выполненных (2015-2017гг) и планируемых  (2018г) замен речевых процессоров систем </a:t>
            </a:r>
            <a:r>
              <a:rPr lang="ru-RU" sz="2800" dirty="0" err="1" smtClean="0">
                <a:latin typeface="Lucida Grande CY"/>
                <a:cs typeface="Lucida Grande CY"/>
              </a:rPr>
              <a:t>кохлеарной</a:t>
            </a:r>
            <a:r>
              <a:rPr lang="ru-RU" sz="2800" dirty="0" smtClean="0">
                <a:latin typeface="Lucida Grande CY"/>
                <a:cs typeface="Lucida Grande CY"/>
              </a:rPr>
              <a:t> имплантации в ХМАО</a:t>
            </a:r>
            <a:endParaRPr lang="ru-RU" sz="2800" dirty="0">
              <a:latin typeface="Lucida Grande CY"/>
              <a:cs typeface="Lucida Grande CY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7227082"/>
              </p:ext>
            </p:extLst>
          </p:nvPr>
        </p:nvGraphicFramePr>
        <p:xfrm>
          <a:off x="395288" y="1628775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5" descr="http://cmphm.ru/upload/medialibrary/6eb/6ebb07d61b455216ba3979c9960bd7c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7397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335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latin typeface="Lucida Grande CY"/>
                <a:cs typeface="Lucida Grande CY"/>
              </a:rPr>
              <a:t>Число детей прошедших медицинскую реабилитацию после </a:t>
            </a:r>
            <a:r>
              <a:rPr lang="ru-RU" sz="2800" dirty="0" err="1" smtClean="0">
                <a:latin typeface="Lucida Grande CY"/>
                <a:cs typeface="Lucida Grande CY"/>
              </a:rPr>
              <a:t>кохлеарной</a:t>
            </a:r>
            <a:r>
              <a:rPr lang="ru-RU" sz="2800" dirty="0" smtClean="0">
                <a:latin typeface="Lucida Grande CY"/>
                <a:cs typeface="Lucida Grande CY"/>
              </a:rPr>
              <a:t> имплантации</a:t>
            </a:r>
            <a:endParaRPr lang="ru-RU" sz="2800" dirty="0">
              <a:latin typeface="Lucida Grande CY"/>
              <a:cs typeface="Lucida Grande CY"/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57657410"/>
              </p:ext>
            </p:extLst>
          </p:nvPr>
        </p:nvGraphicFramePr>
        <p:xfrm>
          <a:off x="539552" y="1340768"/>
          <a:ext cx="8352928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Логотип СОК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411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/>
                <a:cs typeface="Times New Roman"/>
              </a:rPr>
              <a:t>Сервис и гарантии на территории</a:t>
            </a:r>
            <a:endParaRPr lang="ru-RU" sz="4000" dirty="0">
              <a:latin typeface="Times New Roman"/>
              <a:cs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Times New Roman"/>
                <a:cs typeface="Times New Roman"/>
              </a:rPr>
              <a:t>Сервис и гарантию на территории ХМАО-Югры может выполнять организация с медицинской лицензией и договором на осуществление дилерских услуг на территории.</a:t>
            </a:r>
          </a:p>
          <a:p>
            <a:pPr algn="just"/>
            <a:r>
              <a:rPr lang="ru-RU" dirty="0" smtClean="0">
                <a:latin typeface="Times New Roman"/>
                <a:cs typeface="Times New Roman"/>
              </a:rPr>
              <a:t>Для гарантийной замены речевых процессоров можно обращаться: ООО «Врачебный офис+» (3462)980303; сайт </a:t>
            </a:r>
            <a:r>
              <a:rPr lang="ru-RU" dirty="0" err="1" smtClean="0">
                <a:latin typeface="Times New Roman"/>
                <a:cs typeface="Times New Roman"/>
              </a:rPr>
              <a:t>Врачебныйофис.рф</a:t>
            </a:r>
            <a:endParaRPr lang="ru-RU" dirty="0" smtClean="0">
              <a:latin typeface="Times New Roman"/>
              <a:cs typeface="Times New Roman"/>
            </a:endParaRPr>
          </a:p>
          <a:p>
            <a:pPr algn="just"/>
            <a:r>
              <a:rPr lang="ru-RU" dirty="0" smtClean="0">
                <a:latin typeface="Times New Roman"/>
                <a:cs typeface="Times New Roman"/>
              </a:rPr>
              <a:t>Реализация сертификатов: список социальных поставщиков на сайте торгово-промышленной палаты г. Ханты-Мансийск.</a:t>
            </a:r>
            <a:endParaRPr lang="ru-RU" dirty="0">
              <a:latin typeface="Times New Roman"/>
              <a:cs typeface="Times New Roman"/>
            </a:endParaRPr>
          </a:p>
        </p:txBody>
      </p:sp>
      <p:pic>
        <p:nvPicPr>
          <p:cNvPr id="4" name="Picture 4" descr="Логотип СОК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857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SC00028"/>
          <p:cNvPicPr>
            <a:picLocks noChangeAspect="1" noChangeArrowheads="1"/>
          </p:cNvPicPr>
          <p:nvPr/>
        </p:nvPicPr>
        <p:blipFill>
          <a:blip r:embed="rId2" cstate="print">
            <a:lum bright="8000" contrast="6000"/>
          </a:blip>
          <a:srcRect l="771" t="1367" r="16548" b="752"/>
          <a:stretch>
            <a:fillRect/>
          </a:stretch>
        </p:blipFill>
        <p:spPr bwMode="auto">
          <a:xfrm>
            <a:off x="6372200" y="4293096"/>
            <a:ext cx="208915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6" descr="IMG_3508"/>
          <p:cNvPicPr>
            <a:picLocks noChangeAspect="1" noChangeArrowheads="1"/>
          </p:cNvPicPr>
          <p:nvPr/>
        </p:nvPicPr>
        <p:blipFill>
          <a:blip r:embed="rId3" cstate="print"/>
          <a:srcRect l="23210" t="9894" r="33940" b="856"/>
          <a:stretch>
            <a:fillRect/>
          </a:stretch>
        </p:blipFill>
        <p:spPr bwMode="auto">
          <a:xfrm>
            <a:off x="7164288" y="1628800"/>
            <a:ext cx="1382713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4" descr="нат Вал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2348880"/>
            <a:ext cx="1184275" cy="176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азвание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/>
                <a:cs typeface="Times New Roman"/>
              </a:rPr>
              <a:t>Дневной стационар центра </a:t>
            </a:r>
            <a:r>
              <a:rPr lang="ru-RU" sz="3600" dirty="0" err="1" smtClean="0">
                <a:latin typeface="Times New Roman"/>
                <a:cs typeface="Times New Roman"/>
              </a:rPr>
              <a:t>сурдологии</a:t>
            </a:r>
            <a:r>
              <a:rPr lang="ru-RU" sz="3600" dirty="0" smtClean="0">
                <a:latin typeface="Times New Roman"/>
                <a:cs typeface="Times New Roman"/>
              </a:rPr>
              <a:t> и </a:t>
            </a:r>
            <a:r>
              <a:rPr lang="ru-RU" sz="3600" dirty="0" err="1" smtClean="0">
                <a:latin typeface="Times New Roman"/>
                <a:cs typeface="Times New Roman"/>
              </a:rPr>
              <a:t>слухопротезирования</a:t>
            </a:r>
            <a:endParaRPr lang="ru-RU" sz="3600" dirty="0">
              <a:latin typeface="Times New Roman"/>
              <a:cs typeface="Times New Roman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/>
                <a:cs typeface="Times New Roman"/>
              </a:rPr>
              <a:t>ХМАО- Югра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/>
                <a:cs typeface="Times New Roman"/>
              </a:rPr>
              <a:t>БУ «</a:t>
            </a:r>
            <a:r>
              <a:rPr lang="ru-RU" sz="2800" dirty="0" err="1" smtClean="0">
                <a:latin typeface="Times New Roman"/>
                <a:cs typeface="Times New Roman"/>
              </a:rPr>
              <a:t>Сургутская</a:t>
            </a:r>
            <a:r>
              <a:rPr lang="ru-RU" sz="2800" dirty="0" smtClean="0">
                <a:latin typeface="Times New Roman"/>
                <a:cs typeface="Times New Roman"/>
              </a:rPr>
              <a:t> окружная </a:t>
            </a:r>
            <a:endParaRPr lang="en-US" sz="280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/>
                <a:cs typeface="Times New Roman"/>
              </a:rPr>
              <a:t>клиническая больница»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/>
                <a:cs typeface="Times New Roman"/>
              </a:rPr>
              <a:t>Энергетиков дом 18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/>
                <a:cs typeface="Times New Roman"/>
              </a:rPr>
              <a:t>Тел. (3462) 950462</a:t>
            </a:r>
          </a:p>
          <a:p>
            <a:pPr marL="0" indent="0">
              <a:buNone/>
            </a:pPr>
            <a:r>
              <a:rPr lang="en-US" sz="2800" dirty="0" err="1" smtClean="0">
                <a:latin typeface="Times New Roman"/>
                <a:cs typeface="Times New Roman"/>
              </a:rPr>
              <a:t>centrsurdology@surgutokb.ru</a:t>
            </a:r>
            <a:endParaRPr lang="ru-RU" sz="2800" dirty="0">
              <a:latin typeface="Times New Roman"/>
              <a:cs typeface="Times New Roman"/>
            </a:endParaRPr>
          </a:p>
        </p:txBody>
      </p:sp>
      <p:pic>
        <p:nvPicPr>
          <p:cNvPr id="7" name="Picture 4" descr="Логотип СОКБ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214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/>
                <a:cs typeface="Times New Roman"/>
              </a:rPr>
              <a:t>Научно-практическая конференция «Новые возможности реабилитации пациентов с нарушениями слуха»</a:t>
            </a:r>
            <a:endParaRPr lang="ru-RU" sz="3600" dirty="0">
              <a:latin typeface="Times New Roman"/>
              <a:cs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844824"/>
            <a:ext cx="7920880" cy="439248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/>
                <a:cs typeface="Times New Roman"/>
              </a:rPr>
              <a:t>4 квартал 2018года</a:t>
            </a:r>
          </a:p>
          <a:p>
            <a:r>
              <a:rPr lang="ru-RU" sz="3200" dirty="0" smtClean="0">
                <a:latin typeface="Times New Roman"/>
                <a:cs typeface="Times New Roman"/>
              </a:rPr>
              <a:t>Ждем ваших предложений и заявок на выступление.</a:t>
            </a:r>
          </a:p>
          <a:p>
            <a:r>
              <a:rPr lang="en-US" sz="3200" dirty="0" smtClean="0">
                <a:latin typeface="Times New Roman"/>
                <a:cs typeface="Times New Roman"/>
                <a:hlinkClick r:id="rId2"/>
              </a:rPr>
              <a:t>centrsurdology@surgutokb.ru</a:t>
            </a:r>
            <a:endParaRPr lang="en-US" sz="3200" dirty="0" smtClean="0">
              <a:latin typeface="Times New Roman"/>
              <a:cs typeface="Times New Roman"/>
            </a:endParaRPr>
          </a:p>
          <a:p>
            <a:r>
              <a:rPr lang="ru-RU" sz="3200" dirty="0" smtClean="0">
                <a:latin typeface="Times New Roman"/>
                <a:cs typeface="Times New Roman"/>
              </a:rPr>
              <a:t>Организатор проведения: БУ «</a:t>
            </a:r>
            <a:r>
              <a:rPr lang="ru-RU" sz="3200" dirty="0" err="1" smtClean="0">
                <a:latin typeface="Times New Roman"/>
                <a:cs typeface="Times New Roman"/>
              </a:rPr>
              <a:t>Сургутская</a:t>
            </a:r>
            <a:r>
              <a:rPr lang="ru-RU" sz="3200" dirty="0" smtClean="0">
                <a:latin typeface="Times New Roman"/>
                <a:cs typeface="Times New Roman"/>
              </a:rPr>
              <a:t> окружная клиническая больница»</a:t>
            </a:r>
          </a:p>
          <a:p>
            <a:pPr marL="0" indent="0">
              <a:buNone/>
            </a:pPr>
            <a:endParaRPr lang="ru-RU" sz="3200" dirty="0">
              <a:latin typeface="Times New Roman"/>
              <a:cs typeface="Times New Roman"/>
            </a:endParaRPr>
          </a:p>
        </p:txBody>
      </p:sp>
      <p:pic>
        <p:nvPicPr>
          <p:cNvPr id="4" name="Picture 4" descr="Логотип СОК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745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8846"/>
            <a:ext cx="6102424" cy="501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latin typeface="Times New Roman"/>
              <a:cs typeface="Times New Roman"/>
            </a:endParaRPr>
          </a:p>
          <a:p>
            <a:pPr algn="ctr"/>
            <a:endParaRPr lang="ru-RU" sz="2000" dirty="0">
              <a:latin typeface="Times New Roman"/>
              <a:cs typeface="Times New Roman"/>
            </a:endParaRPr>
          </a:p>
          <a:p>
            <a:pPr algn="ctr"/>
            <a:endParaRPr lang="ru-RU" sz="2000" dirty="0" smtClean="0">
              <a:latin typeface="Times New Roman"/>
              <a:cs typeface="Times New Roman"/>
            </a:endParaRPr>
          </a:p>
          <a:p>
            <a:pPr algn="ctr"/>
            <a:endParaRPr lang="ru-RU" sz="2000" dirty="0">
              <a:latin typeface="Times New Roman"/>
              <a:cs typeface="Times New Roman"/>
            </a:endParaRPr>
          </a:p>
          <a:p>
            <a:pPr algn="just"/>
            <a:r>
              <a:rPr lang="ru-RU" sz="2400" b="1" dirty="0" err="1" smtClean="0">
                <a:latin typeface="Times New Roman"/>
                <a:cs typeface="Times New Roman"/>
              </a:rPr>
              <a:t>Кохлеарная</a:t>
            </a:r>
            <a:r>
              <a:rPr lang="ru-RU" sz="2400" b="1" dirty="0" smtClean="0">
                <a:latin typeface="Times New Roman"/>
                <a:cs typeface="Times New Roman"/>
              </a:rPr>
              <a:t> </a:t>
            </a:r>
            <a:r>
              <a:rPr lang="ru-RU" sz="2400" b="1" dirty="0">
                <a:latin typeface="Times New Roman"/>
                <a:cs typeface="Times New Roman"/>
              </a:rPr>
              <a:t>имплантация </a:t>
            </a:r>
            <a:r>
              <a:rPr lang="ru-RU" sz="2400" dirty="0">
                <a:latin typeface="Times New Roman"/>
                <a:cs typeface="Times New Roman"/>
              </a:rPr>
              <a:t>– комплекс мероприятий, направленный на реабилитацию пациентов, страдающих врожденной и приобретенной </a:t>
            </a:r>
            <a:r>
              <a:rPr lang="ru-RU" sz="2400" dirty="0" err="1">
                <a:latin typeface="Times New Roman"/>
                <a:cs typeface="Times New Roman"/>
              </a:rPr>
              <a:t>сенсоневральной</a:t>
            </a:r>
            <a:r>
              <a:rPr lang="ru-RU" sz="2400" dirty="0">
                <a:latin typeface="Times New Roman"/>
                <a:cs typeface="Times New Roman"/>
              </a:rPr>
              <a:t> тугоухостью IV степени, с последующей интеграцией их в среду слышащих, включающий три основных этапа: отбор кандидатов для проведения КИ, оперативное вмешательство, слухоречевая реабилитация.</a:t>
            </a:r>
          </a:p>
        </p:txBody>
      </p:sp>
      <p:pic>
        <p:nvPicPr>
          <p:cNvPr id="5" name="Picture 4" descr="Логотип СОК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6035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438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t="17701" b="17701"/>
          <a:stretch>
            <a:fillRect/>
          </a:stretch>
        </p:blipFill>
        <p:spPr>
          <a:xfrm>
            <a:off x="0" y="4076700"/>
            <a:ext cx="3716338" cy="2274888"/>
          </a:xfr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000" y="116632"/>
            <a:ext cx="3132000" cy="313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476672"/>
            <a:ext cx="86409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/>
                <a:cs typeface="Times New Roman"/>
              </a:rPr>
              <a:t>10 апреля 2018 года  семинар </a:t>
            </a:r>
          </a:p>
          <a:p>
            <a:r>
              <a:rPr lang="ru-RU" sz="2000" b="1" dirty="0" smtClean="0">
                <a:latin typeface="Times New Roman"/>
                <a:cs typeface="Times New Roman"/>
              </a:rPr>
              <a:t>Ольги </a:t>
            </a:r>
            <a:r>
              <a:rPr lang="ru-RU" sz="2000" b="1" dirty="0" err="1" smtClean="0">
                <a:latin typeface="Times New Roman"/>
                <a:cs typeface="Times New Roman"/>
              </a:rPr>
              <a:t>Зонтовой</a:t>
            </a:r>
            <a:r>
              <a:rPr lang="ru-RU" sz="2000" b="1" dirty="0" smtClean="0">
                <a:latin typeface="Times New Roman"/>
                <a:cs typeface="Times New Roman"/>
              </a:rPr>
              <a:t> сурдопедагога, </a:t>
            </a:r>
          </a:p>
          <a:p>
            <a:r>
              <a:rPr lang="ru-RU" sz="2000" b="1" dirty="0" smtClean="0">
                <a:latin typeface="Times New Roman"/>
                <a:cs typeface="Times New Roman"/>
              </a:rPr>
              <a:t>методиста программы «Я слышу мир» -</a:t>
            </a:r>
          </a:p>
          <a:p>
            <a:r>
              <a:rPr lang="ru-RU" sz="2000" b="1" dirty="0" smtClean="0">
                <a:latin typeface="Times New Roman"/>
                <a:cs typeface="Times New Roman"/>
              </a:rPr>
              <a:t> «</a:t>
            </a:r>
            <a:r>
              <a:rPr lang="ru-RU" sz="2000" dirty="0" smtClean="0">
                <a:latin typeface="Times New Roman"/>
                <a:cs typeface="Times New Roman"/>
              </a:rPr>
              <a:t>Реабилитация детей после</a:t>
            </a:r>
          </a:p>
          <a:p>
            <a:r>
              <a:rPr lang="ru-RU" sz="2000" dirty="0" smtClean="0">
                <a:latin typeface="Times New Roman"/>
                <a:cs typeface="Times New Roman"/>
              </a:rPr>
              <a:t> </a:t>
            </a:r>
            <a:r>
              <a:rPr lang="ru-RU" sz="2000" dirty="0" err="1" smtClean="0">
                <a:latin typeface="Times New Roman"/>
                <a:cs typeface="Times New Roman"/>
              </a:rPr>
              <a:t>кохлеарной</a:t>
            </a:r>
            <a:r>
              <a:rPr lang="ru-RU" sz="2000" dirty="0" smtClean="0">
                <a:latin typeface="Times New Roman"/>
                <a:cs typeface="Times New Roman"/>
              </a:rPr>
              <a:t> имплантации.»</a:t>
            </a:r>
          </a:p>
          <a:p>
            <a:r>
              <a:rPr lang="ru-RU" sz="2000" dirty="0" smtClean="0">
                <a:latin typeface="Times New Roman"/>
                <a:cs typeface="Times New Roman"/>
              </a:rPr>
              <a:t>Планируется круглый стол с подростками </a:t>
            </a:r>
          </a:p>
          <a:p>
            <a:r>
              <a:rPr lang="ru-RU" sz="2000" dirty="0" smtClean="0">
                <a:latin typeface="Times New Roman"/>
                <a:cs typeface="Times New Roman"/>
              </a:rPr>
              <a:t>и их родителями.</a:t>
            </a:r>
          </a:p>
          <a:p>
            <a:r>
              <a:rPr lang="ru-RU" sz="2000" dirty="0" smtClean="0">
                <a:latin typeface="Times New Roman"/>
                <a:cs typeface="Times New Roman"/>
              </a:rPr>
              <a:t>По окончанию мероприятия выдается сертификат.</a:t>
            </a:r>
          </a:p>
          <a:p>
            <a:r>
              <a:rPr lang="ru-RU" sz="2000" dirty="0" smtClean="0">
                <a:latin typeface="Times New Roman"/>
                <a:cs typeface="Times New Roman"/>
              </a:rPr>
              <a:t>Организатор мероприятия ООО «Врачебный офис+»</a:t>
            </a:r>
          </a:p>
          <a:p>
            <a:r>
              <a:rPr lang="ru-RU" sz="2000" dirty="0" smtClean="0">
                <a:latin typeface="Times New Roman"/>
                <a:cs typeface="Times New Roman"/>
              </a:rPr>
              <a:t>Заявки на сайт: </a:t>
            </a:r>
            <a:r>
              <a:rPr lang="en-US" sz="2000" dirty="0" smtClean="0">
                <a:latin typeface="Times New Roman"/>
                <a:cs typeface="Times New Roman"/>
                <a:hlinkClick r:id="rId4"/>
              </a:rPr>
              <a:t>vrach.office@yandex.ru</a:t>
            </a:r>
            <a:endParaRPr lang="en-US" sz="2000" dirty="0" smtClean="0">
              <a:latin typeface="Times New Roman"/>
              <a:cs typeface="Times New Roman"/>
            </a:endParaRPr>
          </a:p>
          <a:p>
            <a:r>
              <a:rPr lang="ru-RU" sz="2000" dirty="0" smtClean="0">
                <a:latin typeface="Times New Roman"/>
                <a:cs typeface="Times New Roman"/>
              </a:rPr>
              <a:t>Сайт: </a:t>
            </a:r>
            <a:r>
              <a:rPr lang="ru-RU" sz="2000" dirty="0" err="1" smtClean="0">
                <a:latin typeface="Times New Roman"/>
                <a:cs typeface="Times New Roman"/>
              </a:rPr>
              <a:t>врачебныйофис.рф</a:t>
            </a:r>
            <a:endParaRPr lang="ru-RU" sz="2000" dirty="0">
              <a:latin typeface="Times New Roman"/>
              <a:cs typeface="Times New Roman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6256" y="3645024"/>
            <a:ext cx="1985617" cy="2646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12582" y="4541508"/>
            <a:ext cx="25195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/>
                <a:cs typeface="Times New Roman"/>
              </a:rPr>
              <a:t>Место проведения :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торгово-промышленная 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палата г. Сургут</a:t>
            </a:r>
            <a:endParaRPr lang="ru-RU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0047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620688"/>
            <a:ext cx="53892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/>
                <a:cs typeface="Times New Roman"/>
              </a:rPr>
              <a:t>Полезные онлайн ресурсы</a:t>
            </a:r>
            <a:endParaRPr lang="ru-RU" sz="3600" dirty="0">
              <a:latin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1772817"/>
            <a:ext cx="8631034" cy="2977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latin typeface="Times New Roman"/>
                <a:cs typeface="Times New Roman"/>
              </a:rPr>
              <a:t>Официальный сайт Министерства </a:t>
            </a:r>
            <a:r>
              <a:rPr lang="ru-RU" dirty="0" err="1" smtClean="0">
                <a:latin typeface="Times New Roman"/>
                <a:cs typeface="Times New Roman"/>
              </a:rPr>
              <a:t>здравоохраненияРоссийской</a:t>
            </a:r>
            <a:r>
              <a:rPr lang="ru-RU" dirty="0" smtClean="0">
                <a:latin typeface="Times New Roman"/>
                <a:cs typeface="Times New Roman"/>
              </a:rPr>
              <a:t> Федерации</a:t>
            </a:r>
            <a:endParaRPr lang="ru-RU" dirty="0">
              <a:latin typeface="Times New Roman"/>
              <a:cs typeface="Times New Roman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latin typeface="Times New Roman"/>
                <a:cs typeface="Times New Roman"/>
              </a:rPr>
              <a:t>Официальный сайт Департамента ХМАО-Югры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latin typeface="Times New Roman"/>
                <a:cs typeface="Times New Roman"/>
              </a:rPr>
              <a:t>Официальный сайт БУ «</a:t>
            </a:r>
            <a:r>
              <a:rPr lang="ru-RU" dirty="0" err="1" smtClean="0">
                <a:latin typeface="Times New Roman"/>
                <a:cs typeface="Times New Roman"/>
              </a:rPr>
              <a:t>Сургутская</a:t>
            </a:r>
            <a:r>
              <a:rPr lang="ru-RU" dirty="0" smtClean="0">
                <a:latin typeface="Times New Roman"/>
                <a:cs typeface="Times New Roman"/>
              </a:rPr>
              <a:t> окружная клиническая больница»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latin typeface="Times New Roman"/>
                <a:cs typeface="Times New Roman"/>
              </a:rPr>
              <a:t>Официальный сайт проекта «Я слышу мир»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latin typeface="Times New Roman"/>
                <a:cs typeface="Times New Roman"/>
              </a:rPr>
              <a:t>Про аудиология. Сайт Владимира </a:t>
            </a:r>
            <a:r>
              <a:rPr lang="ru-RU" dirty="0" err="1" smtClean="0">
                <a:latin typeface="Times New Roman"/>
                <a:cs typeface="Times New Roman"/>
              </a:rPr>
              <a:t>Гауфмана</a:t>
            </a:r>
            <a:r>
              <a:rPr lang="ru-RU" dirty="0" smtClean="0">
                <a:latin typeface="Times New Roman"/>
                <a:cs typeface="Times New Roman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latin typeface="Times New Roman"/>
                <a:cs typeface="Times New Roman"/>
              </a:rPr>
              <a:t>Официальный сайт любой фирмы производителей систем </a:t>
            </a:r>
            <a:r>
              <a:rPr lang="ru-RU" dirty="0" err="1" smtClean="0">
                <a:latin typeface="Times New Roman"/>
                <a:cs typeface="Times New Roman"/>
              </a:rPr>
              <a:t>кохлеарной</a:t>
            </a:r>
            <a:r>
              <a:rPr lang="ru-RU" dirty="0" smtClean="0">
                <a:latin typeface="Times New Roman"/>
                <a:cs typeface="Times New Roman"/>
              </a:rPr>
              <a:t> имплантации.</a:t>
            </a:r>
            <a:endParaRPr lang="ru-RU" dirty="0">
              <a:latin typeface="Times New Roman"/>
              <a:cs typeface="Times New Roman"/>
            </a:endParaRPr>
          </a:p>
        </p:txBody>
      </p:sp>
      <p:pic>
        <p:nvPicPr>
          <p:cNvPr id="4" name="Picture 4" descr="Логотип СОК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449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2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Lucida Grande CY"/>
                <a:cs typeface="Lucida Grande CY"/>
              </a:rPr>
              <a:t>Центр сурдологии и слухопротезирования в ХМАО-ЮГРЕ это -</a:t>
            </a:r>
            <a:endParaRPr lang="ru-RU" sz="2500" b="1" dirty="0">
              <a:effectLst>
                <a:outerShdw blurRad="38100" dist="38100" dir="2700000" algn="tl">
                  <a:srgbClr val="C0C0C0"/>
                </a:outerShdw>
              </a:effectLst>
              <a:latin typeface="Lucida Grande CY"/>
              <a:cs typeface="Lucida Grande CY"/>
            </a:endParaRPr>
          </a:p>
        </p:txBody>
      </p:sp>
      <p:sp>
        <p:nvSpPr>
          <p:cNvPr id="47106" name="Text Box 6"/>
          <p:cNvSpPr txBox="1">
            <a:spLocks noChangeArrowheads="1"/>
          </p:cNvSpPr>
          <p:nvPr/>
        </p:nvSpPr>
        <p:spPr bwMode="auto">
          <a:xfrm>
            <a:off x="971550" y="1268413"/>
            <a:ext cx="7159332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dirty="0"/>
          </a:p>
          <a:p>
            <a:r>
              <a:rPr lang="ru-RU" dirty="0">
                <a:latin typeface="Verdana" pitchFamily="34" charset="0"/>
              </a:rPr>
              <a:t>1.Профессиональная команда</a:t>
            </a:r>
          </a:p>
          <a:p>
            <a:r>
              <a:rPr lang="ru-RU" dirty="0">
                <a:latin typeface="Verdana" pitchFamily="34" charset="0"/>
              </a:rPr>
              <a:t>2.Взаимодействие </a:t>
            </a:r>
            <a:r>
              <a:rPr lang="ru-RU" dirty="0" smtClean="0">
                <a:latin typeface="Verdana" pitchFamily="34" charset="0"/>
              </a:rPr>
              <a:t>специалистов различных профилей</a:t>
            </a:r>
            <a:endParaRPr lang="ru-RU" dirty="0">
              <a:latin typeface="Verdana" pitchFamily="34" charset="0"/>
            </a:endParaRPr>
          </a:p>
          <a:p>
            <a:r>
              <a:rPr lang="ru-RU" dirty="0">
                <a:latin typeface="Verdana" pitchFamily="34" charset="0"/>
              </a:rPr>
              <a:t>3.Взаимодействие с родителями или близкими пациентов</a:t>
            </a:r>
          </a:p>
          <a:p>
            <a:r>
              <a:rPr lang="ru-RU" dirty="0">
                <a:latin typeface="Verdana" pitchFamily="34" charset="0"/>
              </a:rPr>
              <a:t>4.Всестороннее воздействие на пациента (ребёнка)</a:t>
            </a:r>
          </a:p>
          <a:p>
            <a:r>
              <a:rPr lang="ru-RU" dirty="0">
                <a:latin typeface="Verdana" pitchFamily="34" charset="0"/>
              </a:rPr>
              <a:t>5.Семинары для родителей и близких пациентам</a:t>
            </a:r>
          </a:p>
          <a:p>
            <a:r>
              <a:rPr lang="ru-RU" dirty="0">
                <a:latin typeface="Verdana" pitchFamily="34" charset="0"/>
              </a:rPr>
              <a:t>6.Родительская ассоциация</a:t>
            </a:r>
          </a:p>
          <a:p>
            <a:r>
              <a:rPr lang="ru-RU" dirty="0">
                <a:latin typeface="Verdana" pitchFamily="34" charset="0"/>
              </a:rPr>
              <a:t>7.Методическая поддержка</a:t>
            </a:r>
          </a:p>
          <a:p>
            <a:r>
              <a:rPr lang="ru-RU" dirty="0">
                <a:latin typeface="Verdana" pitchFamily="34" charset="0"/>
              </a:rPr>
              <a:t>8.Хороший сервис </a:t>
            </a:r>
          </a:p>
        </p:txBody>
      </p:sp>
      <p:pic>
        <p:nvPicPr>
          <p:cNvPr id="47107" name="Picture 4" descr="SDC10072"/>
          <p:cNvPicPr>
            <a:picLocks noChangeAspect="1" noChangeArrowheads="1"/>
          </p:cNvPicPr>
          <p:nvPr/>
        </p:nvPicPr>
        <p:blipFill>
          <a:blip r:embed="rId3" cstate="print">
            <a:lum bright="12000" contrast="12000"/>
          </a:blip>
          <a:srcRect/>
          <a:stretch>
            <a:fillRect/>
          </a:stretch>
        </p:blipFill>
        <p:spPr bwMode="auto">
          <a:xfrm>
            <a:off x="2771800" y="4077072"/>
            <a:ext cx="230505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новая папка 281"/>
          <p:cNvPicPr>
            <a:picLocks/>
          </p:cNvPicPr>
          <p:nvPr/>
        </p:nvPicPr>
        <p:blipFill>
          <a:blip r:embed="rId4" cstate="print">
            <a:lum bright="12000" contrast="18000"/>
          </a:blip>
          <a:srcRect/>
          <a:stretch>
            <a:fillRect/>
          </a:stretch>
        </p:blipFill>
        <p:spPr bwMode="auto">
          <a:xfrm>
            <a:off x="5508104" y="3356992"/>
            <a:ext cx="2376488" cy="1655762"/>
          </a:xfrm>
          <a:prstGeom prst="rect">
            <a:avLst/>
          </a:prstGeom>
          <a:noFill/>
          <a:ln w="6350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47109" name="Picture 4" descr="DSC00028"/>
          <p:cNvPicPr>
            <a:picLocks noChangeAspect="1" noChangeArrowheads="1"/>
          </p:cNvPicPr>
          <p:nvPr/>
        </p:nvPicPr>
        <p:blipFill>
          <a:blip r:embed="rId5" cstate="print">
            <a:lum bright="8000" contrast="6000"/>
          </a:blip>
          <a:srcRect l="771" t="1367" r="16548" b="752"/>
          <a:stretch>
            <a:fillRect/>
          </a:stretch>
        </p:blipFill>
        <p:spPr bwMode="auto">
          <a:xfrm>
            <a:off x="179388" y="4724400"/>
            <a:ext cx="208915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Логотип СОКБ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7148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89947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951163" y="188913"/>
            <a:ext cx="6192837" cy="847725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CC0066"/>
                </a:solidFill>
                <a:latin typeface="Times New Roman" pitchFamily="18" charset="0"/>
              </a:rPr>
              <a:t>Сотрудничество</a:t>
            </a:r>
          </a:p>
        </p:txBody>
      </p:sp>
      <p:grpSp>
        <p:nvGrpSpPr>
          <p:cNvPr id="2" name="Diagram 7"/>
          <p:cNvGrpSpPr>
            <a:grpSpLocks noChangeAspect="1"/>
          </p:cNvGrpSpPr>
          <p:nvPr/>
        </p:nvGrpSpPr>
        <p:grpSpPr bwMode="auto">
          <a:xfrm>
            <a:off x="1403350" y="909638"/>
            <a:ext cx="6192838" cy="5784850"/>
            <a:chOff x="1327" y="992"/>
            <a:chExt cx="3061" cy="2882"/>
          </a:xfrm>
        </p:grpSpPr>
        <p:sp>
          <p:nvSpPr>
            <p:cNvPr id="129028" name="_s1215510"/>
            <p:cNvSpPr>
              <a:spLocks noChangeShapeType="1"/>
            </p:cNvSpPr>
            <p:nvPr/>
          </p:nvSpPr>
          <p:spPr bwMode="auto">
            <a:xfrm flipH="1" flipV="1">
              <a:off x="2338" y="2018"/>
              <a:ext cx="295" cy="234"/>
            </a:xfrm>
            <a:prstGeom prst="line">
              <a:avLst/>
            </a:prstGeom>
            <a:noFill/>
            <a:ln w="28575">
              <a:solidFill>
                <a:srgbClr val="54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ru-RU" dirty="0"/>
            </a:p>
          </p:txBody>
        </p:sp>
        <p:sp>
          <p:nvSpPr>
            <p:cNvPr id="129029" name="_s1215509"/>
            <p:cNvSpPr>
              <a:spLocks noChangeArrowheads="1"/>
            </p:cNvSpPr>
            <p:nvPr/>
          </p:nvSpPr>
          <p:spPr bwMode="auto">
            <a:xfrm>
              <a:off x="1505" y="1386"/>
              <a:ext cx="920" cy="77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9933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540000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ru-RU" sz="1600" b="1" dirty="0" smtClean="0">
                  <a:solidFill>
                    <a:srgbClr val="CC0066"/>
                  </a:solidFill>
                  <a:latin typeface="Lucida Grande CY"/>
                  <a:cs typeface="Lucida Grande CY"/>
                </a:rPr>
                <a:t>Спорт</a:t>
              </a:r>
              <a:endParaRPr lang="ru-RU" sz="1600" b="1" dirty="0">
                <a:solidFill>
                  <a:srgbClr val="CC0066"/>
                </a:solidFill>
                <a:latin typeface="Lucida Grande CY"/>
                <a:cs typeface="Lucida Grande CY"/>
              </a:endParaRPr>
            </a:p>
          </p:txBody>
        </p:sp>
        <p:sp>
          <p:nvSpPr>
            <p:cNvPr id="129030" name="_s1215508"/>
            <p:cNvSpPr>
              <a:spLocks noChangeShapeType="1"/>
            </p:cNvSpPr>
            <p:nvPr/>
          </p:nvSpPr>
          <p:spPr bwMode="auto">
            <a:xfrm flipH="1">
              <a:off x="2195" y="2566"/>
              <a:ext cx="366" cy="85"/>
            </a:xfrm>
            <a:prstGeom prst="line">
              <a:avLst/>
            </a:prstGeom>
            <a:noFill/>
            <a:ln w="28575">
              <a:solidFill>
                <a:srgbClr val="54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ru-RU" dirty="0"/>
            </a:p>
          </p:txBody>
        </p:sp>
        <p:sp>
          <p:nvSpPr>
            <p:cNvPr id="129031" name="_s1215507"/>
            <p:cNvSpPr>
              <a:spLocks noChangeArrowheads="1"/>
            </p:cNvSpPr>
            <p:nvPr/>
          </p:nvSpPr>
          <p:spPr bwMode="auto">
            <a:xfrm>
              <a:off x="1327" y="2321"/>
              <a:ext cx="877" cy="784"/>
            </a:xfrm>
            <a:prstGeom prst="ellipse">
              <a:avLst/>
            </a:prstGeom>
            <a:gradFill rotWithShape="1">
              <a:gsLst>
                <a:gs pos="0">
                  <a:srgbClr val="F9F67F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540000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ru-RU" b="1" dirty="0" smtClean="0">
                  <a:solidFill>
                    <a:srgbClr val="CC0066"/>
                  </a:solidFill>
                  <a:latin typeface="Script MT Bold" pitchFamily="66" charset="0"/>
                </a:rPr>
                <a:t>Социальная служба</a:t>
              </a:r>
              <a:endParaRPr lang="ru-RU" b="1" dirty="0">
                <a:solidFill>
                  <a:srgbClr val="CC0066"/>
                </a:solidFill>
                <a:latin typeface="Script MT Bold" pitchFamily="66" charset="0"/>
              </a:endParaRPr>
            </a:p>
          </p:txBody>
        </p:sp>
        <p:sp>
          <p:nvSpPr>
            <p:cNvPr id="129032" name="_s1215506"/>
            <p:cNvSpPr>
              <a:spLocks noChangeShapeType="1"/>
            </p:cNvSpPr>
            <p:nvPr/>
          </p:nvSpPr>
          <p:spPr bwMode="auto">
            <a:xfrm flipH="1">
              <a:off x="2600" y="2818"/>
              <a:ext cx="162" cy="339"/>
            </a:xfrm>
            <a:prstGeom prst="line">
              <a:avLst/>
            </a:prstGeom>
            <a:noFill/>
            <a:ln w="28575">
              <a:solidFill>
                <a:srgbClr val="54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ru-RU" dirty="0"/>
            </a:p>
          </p:txBody>
        </p:sp>
        <p:sp>
          <p:nvSpPr>
            <p:cNvPr id="129033" name="_s1215505"/>
            <p:cNvSpPr>
              <a:spLocks noChangeArrowheads="1"/>
            </p:cNvSpPr>
            <p:nvPr/>
          </p:nvSpPr>
          <p:spPr bwMode="auto">
            <a:xfrm>
              <a:off x="1972" y="3046"/>
              <a:ext cx="925" cy="828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D60000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540000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r>
                <a:rPr lang="ru-RU" sz="1600" b="1" dirty="0">
                  <a:latin typeface="Script MT Bold" pitchFamily="66" charset="0"/>
                </a:rPr>
                <a:t>О</a:t>
              </a:r>
              <a:r>
                <a:rPr lang="ru-RU" sz="1600" b="1" dirty="0" smtClean="0">
                  <a:latin typeface="Script MT Bold" pitchFamily="66" charset="0"/>
                </a:rPr>
                <a:t>бразование</a:t>
              </a:r>
              <a:endParaRPr lang="ru-RU" sz="1600" b="1" dirty="0">
                <a:latin typeface="Script MT Bold" pitchFamily="66" charset="0"/>
              </a:endParaRPr>
            </a:p>
          </p:txBody>
        </p:sp>
        <p:sp>
          <p:nvSpPr>
            <p:cNvPr id="129034" name="_s1215504"/>
            <p:cNvSpPr>
              <a:spLocks noChangeShapeType="1"/>
            </p:cNvSpPr>
            <p:nvPr/>
          </p:nvSpPr>
          <p:spPr bwMode="auto">
            <a:xfrm>
              <a:off x="3084" y="2818"/>
              <a:ext cx="164" cy="338"/>
            </a:xfrm>
            <a:prstGeom prst="line">
              <a:avLst/>
            </a:prstGeom>
            <a:noFill/>
            <a:ln w="28575">
              <a:solidFill>
                <a:srgbClr val="54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ru-RU" dirty="0"/>
            </a:p>
          </p:txBody>
        </p:sp>
        <p:sp>
          <p:nvSpPr>
            <p:cNvPr id="129035" name="_s1215503"/>
            <p:cNvSpPr>
              <a:spLocks noChangeArrowheads="1"/>
            </p:cNvSpPr>
            <p:nvPr/>
          </p:nvSpPr>
          <p:spPr bwMode="auto">
            <a:xfrm>
              <a:off x="3037" y="3072"/>
              <a:ext cx="899" cy="793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540000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ru-RU" sz="1600" b="1" dirty="0">
                  <a:latin typeface="Script MT Bold" pitchFamily="66" charset="0"/>
                </a:rPr>
                <a:t>Общества</a:t>
              </a:r>
            </a:p>
            <a:p>
              <a:pPr algn="ctr"/>
              <a:r>
                <a:rPr lang="ru-RU" sz="1600" b="1" dirty="0">
                  <a:latin typeface="Script MT Bold" pitchFamily="66" charset="0"/>
                </a:rPr>
                <a:t>Инвалидов </a:t>
              </a:r>
              <a:endParaRPr lang="ru-RU" sz="1600" b="1" dirty="0"/>
            </a:p>
            <a:p>
              <a:pPr algn="ctr"/>
              <a:r>
                <a:rPr lang="ru-RU" sz="1600" b="1" dirty="0">
                  <a:latin typeface="Script MT Bold" pitchFamily="66" charset="0"/>
                </a:rPr>
                <a:t>по</a:t>
              </a:r>
            </a:p>
            <a:p>
              <a:pPr algn="ctr"/>
              <a:r>
                <a:rPr lang="ru-RU" sz="1600" b="1" dirty="0">
                  <a:latin typeface="Script MT Bold" pitchFamily="66" charset="0"/>
                </a:rPr>
                <a:t>слуху</a:t>
              </a:r>
            </a:p>
          </p:txBody>
        </p:sp>
        <p:sp>
          <p:nvSpPr>
            <p:cNvPr id="129036" name="_s1215502"/>
            <p:cNvSpPr>
              <a:spLocks noChangeShapeType="1"/>
            </p:cNvSpPr>
            <p:nvPr/>
          </p:nvSpPr>
          <p:spPr bwMode="auto">
            <a:xfrm>
              <a:off x="3285" y="2566"/>
              <a:ext cx="367" cy="83"/>
            </a:xfrm>
            <a:prstGeom prst="line">
              <a:avLst/>
            </a:prstGeom>
            <a:noFill/>
            <a:ln w="28575">
              <a:solidFill>
                <a:srgbClr val="54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ru-RU" dirty="0"/>
            </a:p>
          </p:txBody>
        </p:sp>
        <p:sp>
          <p:nvSpPr>
            <p:cNvPr id="129037" name="_s1215501"/>
            <p:cNvSpPr>
              <a:spLocks noChangeArrowheads="1"/>
            </p:cNvSpPr>
            <p:nvPr/>
          </p:nvSpPr>
          <p:spPr bwMode="auto">
            <a:xfrm>
              <a:off x="3643" y="2360"/>
              <a:ext cx="745" cy="745"/>
            </a:xfrm>
            <a:prstGeom prst="ellipse">
              <a:avLst/>
            </a:prstGeom>
            <a:gradFill rotWithShape="1">
              <a:gsLst>
                <a:gs pos="0">
                  <a:srgbClr val="FF9997"/>
                </a:gs>
                <a:gs pos="100000">
                  <a:srgbClr val="FF6600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540000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r>
                <a:rPr lang="ru-RU" b="1" dirty="0">
                  <a:latin typeface="Script MT Bold" pitchFamily="66" charset="0"/>
                </a:rPr>
                <a:t>ПМПК</a:t>
              </a:r>
            </a:p>
          </p:txBody>
        </p:sp>
        <p:sp>
          <p:nvSpPr>
            <p:cNvPr id="129038" name="_s1215500"/>
            <p:cNvSpPr>
              <a:spLocks noChangeShapeType="1"/>
            </p:cNvSpPr>
            <p:nvPr/>
          </p:nvSpPr>
          <p:spPr bwMode="auto">
            <a:xfrm flipV="1">
              <a:off x="3213" y="2017"/>
              <a:ext cx="294" cy="235"/>
            </a:xfrm>
            <a:prstGeom prst="line">
              <a:avLst/>
            </a:prstGeom>
            <a:noFill/>
            <a:ln w="28575">
              <a:solidFill>
                <a:srgbClr val="54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ru-RU" dirty="0"/>
            </a:p>
          </p:txBody>
        </p:sp>
        <p:sp>
          <p:nvSpPr>
            <p:cNvPr id="129039" name="_s1215499"/>
            <p:cNvSpPr>
              <a:spLocks noChangeArrowheads="1"/>
            </p:cNvSpPr>
            <p:nvPr/>
          </p:nvSpPr>
          <p:spPr bwMode="auto">
            <a:xfrm>
              <a:off x="3426" y="1379"/>
              <a:ext cx="894" cy="82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9933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540000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r>
                <a:rPr lang="ru-RU" sz="1400" b="1" dirty="0">
                  <a:solidFill>
                    <a:srgbClr val="CC0066"/>
                  </a:solidFill>
                  <a:latin typeface="Script MT Bold" pitchFamily="66" charset="0"/>
                </a:rPr>
                <a:t>Федеральные</a:t>
              </a:r>
            </a:p>
            <a:p>
              <a:r>
                <a:rPr lang="ru-RU" sz="1400" b="1" dirty="0">
                  <a:solidFill>
                    <a:srgbClr val="CC0066"/>
                  </a:solidFill>
                  <a:latin typeface="Script MT Bold" pitchFamily="66" charset="0"/>
                </a:rPr>
                <a:t>Научные центры</a:t>
              </a:r>
            </a:p>
            <a:p>
              <a:r>
                <a:rPr lang="ru-RU" sz="1400" b="1" dirty="0">
                  <a:solidFill>
                    <a:srgbClr val="CC0066"/>
                  </a:solidFill>
                  <a:latin typeface="Script MT Bold" pitchFamily="66" charset="0"/>
                </a:rPr>
                <a:t>Оториноларин</a:t>
              </a:r>
              <a:r>
                <a:rPr lang="ru-RU" sz="1400" b="1" dirty="0">
                  <a:solidFill>
                    <a:srgbClr val="CC0066"/>
                  </a:solidFill>
                </a:rPr>
                <a:t>-</a:t>
              </a:r>
            </a:p>
            <a:p>
              <a:r>
                <a:rPr lang="ru-RU" sz="1400" b="1" dirty="0">
                  <a:solidFill>
                    <a:srgbClr val="CC0066"/>
                  </a:solidFill>
                  <a:latin typeface="Script MT Bold" pitchFamily="66" charset="0"/>
                </a:rPr>
                <a:t>гологии</a:t>
              </a:r>
            </a:p>
          </p:txBody>
        </p:sp>
        <p:sp>
          <p:nvSpPr>
            <p:cNvPr id="129040" name="_s1215498"/>
            <p:cNvSpPr>
              <a:spLocks noChangeShapeType="1"/>
            </p:cNvSpPr>
            <p:nvPr/>
          </p:nvSpPr>
          <p:spPr bwMode="auto">
            <a:xfrm flipV="1">
              <a:off x="2923" y="1736"/>
              <a:ext cx="0" cy="376"/>
            </a:xfrm>
            <a:prstGeom prst="line">
              <a:avLst/>
            </a:prstGeom>
            <a:noFill/>
            <a:ln w="28575">
              <a:solidFill>
                <a:srgbClr val="54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ru-RU" dirty="0"/>
            </a:p>
          </p:txBody>
        </p:sp>
        <p:sp>
          <p:nvSpPr>
            <p:cNvPr id="129041" name="_s1215497"/>
            <p:cNvSpPr>
              <a:spLocks noChangeArrowheads="1"/>
            </p:cNvSpPr>
            <p:nvPr/>
          </p:nvSpPr>
          <p:spPr bwMode="auto">
            <a:xfrm>
              <a:off x="2537" y="992"/>
              <a:ext cx="745" cy="745"/>
            </a:xfrm>
            <a:prstGeom prst="ellipse">
              <a:avLst/>
            </a:prstGeom>
            <a:gradFill rotWithShape="1">
              <a:gsLst>
                <a:gs pos="0">
                  <a:srgbClr val="F9F67F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540000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ru-RU" b="1" dirty="0">
                  <a:solidFill>
                    <a:srgbClr val="CC0066"/>
                  </a:solidFill>
                  <a:latin typeface="Script MT Bold" pitchFamily="66" charset="0"/>
                </a:rPr>
                <a:t>МСЭК</a:t>
              </a:r>
            </a:p>
          </p:txBody>
        </p:sp>
        <p:sp>
          <p:nvSpPr>
            <p:cNvPr id="129042" name="_s1215496"/>
            <p:cNvSpPr>
              <a:spLocks noChangeArrowheads="1"/>
            </p:cNvSpPr>
            <p:nvPr/>
          </p:nvSpPr>
          <p:spPr bwMode="auto">
            <a:xfrm>
              <a:off x="2470" y="2060"/>
              <a:ext cx="899" cy="797"/>
            </a:xfrm>
            <a:prstGeom prst="ellipse">
              <a:avLst/>
            </a:prstGeom>
            <a:gradFill rotWithShape="1">
              <a:gsLst>
                <a:gs pos="0">
                  <a:srgbClr val="FFF200"/>
                </a:gs>
                <a:gs pos="100000">
                  <a:srgbClr val="4D0808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540000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ru-RU" sz="2400" b="1" dirty="0">
                  <a:solidFill>
                    <a:srgbClr val="CC0066"/>
                  </a:solidFill>
                  <a:latin typeface="Script MT Bold" pitchFamily="66" charset="0"/>
                </a:rPr>
                <a:t>Центр</a:t>
              </a:r>
              <a:endParaRPr lang="en-US" sz="2400" b="1" dirty="0">
                <a:solidFill>
                  <a:srgbClr val="CC0066"/>
                </a:solidFill>
                <a:latin typeface="Script MT Bold" pitchFamily="66" charset="0"/>
              </a:endParaRPr>
            </a:p>
          </p:txBody>
        </p:sp>
      </p:grpSp>
      <p:pic>
        <p:nvPicPr>
          <p:cNvPr id="129043" name="Picture 4" descr="Логотип СОК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88913"/>
            <a:ext cx="12954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062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3212976"/>
            <a:ext cx="9071992" cy="78581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>
                <a:solidFill>
                  <a:srgbClr val="CC0066"/>
                </a:solidFill>
                <a:latin typeface="Times New Roman" pitchFamily="18" charset="0"/>
              </a:rPr>
              <a:t>Спасибо  за внимание !</a:t>
            </a:r>
          </a:p>
        </p:txBody>
      </p:sp>
      <p:pic>
        <p:nvPicPr>
          <p:cNvPr id="130052" name="Picture 4" descr="Логотип СОК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836712"/>
            <a:ext cx="208823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0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Логотип СОК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6035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403648" y="-2988138"/>
            <a:ext cx="7128792" cy="9233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/>
              <a:cs typeface="Times New Roman"/>
            </a:endParaRPr>
          </a:p>
          <a:p>
            <a:endParaRPr lang="ru-RU" dirty="0">
              <a:latin typeface="Times New Roman"/>
              <a:cs typeface="Times New Roman"/>
            </a:endParaRPr>
          </a:p>
          <a:p>
            <a:endParaRPr lang="ru-RU" dirty="0" smtClean="0">
              <a:latin typeface="Times New Roman"/>
              <a:cs typeface="Times New Roman"/>
            </a:endParaRPr>
          </a:p>
          <a:p>
            <a:endParaRPr lang="ru-RU" dirty="0">
              <a:latin typeface="Times New Roman"/>
              <a:cs typeface="Times New Roman"/>
            </a:endParaRPr>
          </a:p>
          <a:p>
            <a:endParaRPr lang="ru-RU" dirty="0" smtClean="0">
              <a:latin typeface="Times New Roman"/>
              <a:cs typeface="Times New Roman"/>
            </a:endParaRPr>
          </a:p>
          <a:p>
            <a:endParaRPr lang="ru-RU" dirty="0">
              <a:latin typeface="Times New Roman"/>
              <a:cs typeface="Times New Roman"/>
            </a:endParaRPr>
          </a:p>
          <a:p>
            <a:endParaRPr lang="ru-RU" dirty="0" smtClean="0">
              <a:latin typeface="Times New Roman"/>
              <a:cs typeface="Times New Roman"/>
            </a:endParaRPr>
          </a:p>
          <a:p>
            <a:endParaRPr lang="ru-RU" dirty="0">
              <a:latin typeface="Times New Roman"/>
              <a:cs typeface="Times New Roman"/>
            </a:endParaRPr>
          </a:p>
          <a:p>
            <a:endParaRPr lang="ru-RU" dirty="0" smtClean="0">
              <a:latin typeface="Times New Roman"/>
              <a:cs typeface="Times New Roman"/>
            </a:endParaRPr>
          </a:p>
          <a:p>
            <a:endParaRPr lang="ru-RU" dirty="0">
              <a:latin typeface="Times New Roman"/>
              <a:cs typeface="Times New Roman"/>
            </a:endParaRPr>
          </a:p>
          <a:p>
            <a:endParaRPr lang="ru-RU" dirty="0" smtClean="0">
              <a:latin typeface="Times New Roman"/>
              <a:cs typeface="Times New Roman"/>
            </a:endParaRPr>
          </a:p>
          <a:p>
            <a:endParaRPr lang="ru-RU" dirty="0">
              <a:latin typeface="Times New Roman"/>
              <a:cs typeface="Times New Roman"/>
            </a:endParaRPr>
          </a:p>
          <a:p>
            <a:r>
              <a:rPr lang="ru-RU" sz="3600" b="1" dirty="0" smtClean="0">
                <a:latin typeface="Times New Roman"/>
                <a:cs typeface="Times New Roman"/>
              </a:rPr>
              <a:t>Глоссарий</a:t>
            </a:r>
          </a:p>
          <a:p>
            <a:endParaRPr lang="ru-RU" dirty="0">
              <a:latin typeface="Times New Roman"/>
              <a:cs typeface="Times New Roman"/>
            </a:endParaRPr>
          </a:p>
          <a:p>
            <a:r>
              <a:rPr lang="ru-RU" b="1" dirty="0" smtClean="0">
                <a:latin typeface="Times New Roman"/>
                <a:cs typeface="Times New Roman"/>
              </a:rPr>
              <a:t>Система </a:t>
            </a:r>
            <a:r>
              <a:rPr lang="ru-RU" b="1" dirty="0" err="1">
                <a:latin typeface="Times New Roman"/>
                <a:cs typeface="Times New Roman"/>
              </a:rPr>
              <a:t>кохлеарной</a:t>
            </a:r>
            <a:r>
              <a:rPr lang="ru-RU" b="1" dirty="0">
                <a:latin typeface="Times New Roman"/>
                <a:cs typeface="Times New Roman"/>
              </a:rPr>
              <a:t> имплантации </a:t>
            </a:r>
            <a:r>
              <a:rPr lang="ru-RU" dirty="0">
                <a:latin typeface="Times New Roman"/>
                <a:cs typeface="Times New Roman"/>
              </a:rPr>
              <a:t>– устройство, обеспечивающее прямую электрическую стимуляцию сохранных нервных волокон при повреждении (или отсутствии) рецепторного аппарата улитки (волосковых клеток).</a:t>
            </a:r>
          </a:p>
          <a:p>
            <a:r>
              <a:rPr lang="ru-RU" b="1" dirty="0" err="1">
                <a:latin typeface="Times New Roman"/>
                <a:cs typeface="Times New Roman"/>
              </a:rPr>
              <a:t>Кохлеарный</a:t>
            </a:r>
            <a:r>
              <a:rPr lang="ru-RU" b="1" dirty="0">
                <a:latin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cs typeface="Times New Roman"/>
              </a:rPr>
              <a:t>имплант</a:t>
            </a:r>
            <a:r>
              <a:rPr lang="ru-RU" b="1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– часть системы </a:t>
            </a:r>
            <a:r>
              <a:rPr lang="ru-RU" dirty="0" err="1">
                <a:latin typeface="Times New Roman"/>
                <a:cs typeface="Times New Roman"/>
              </a:rPr>
              <a:t>кохлеарной</a:t>
            </a:r>
            <a:r>
              <a:rPr lang="ru-RU" dirty="0">
                <a:latin typeface="Times New Roman"/>
                <a:cs typeface="Times New Roman"/>
              </a:rPr>
              <a:t> имплантации, обеспечивающее передачу </a:t>
            </a:r>
            <a:r>
              <a:rPr lang="ru-RU" dirty="0" err="1">
                <a:latin typeface="Times New Roman"/>
                <a:cs typeface="Times New Roman"/>
              </a:rPr>
              <a:t>преобразованнной</a:t>
            </a:r>
            <a:r>
              <a:rPr lang="ru-RU" dirty="0">
                <a:latin typeface="Times New Roman"/>
                <a:cs typeface="Times New Roman"/>
              </a:rPr>
              <a:t> в речевом процессоре системы </a:t>
            </a:r>
            <a:r>
              <a:rPr lang="ru-RU" dirty="0" err="1">
                <a:latin typeface="Times New Roman"/>
                <a:cs typeface="Times New Roman"/>
              </a:rPr>
              <a:t>кохлеарной</a:t>
            </a:r>
            <a:r>
              <a:rPr lang="ru-RU" dirty="0">
                <a:latin typeface="Times New Roman"/>
                <a:cs typeface="Times New Roman"/>
              </a:rPr>
              <a:t> имплантации звуковой информации в электрические импульсы непосредственно к волокнам слухового нерва, минуя поврежденный рецепторный аппарат улитки.</a:t>
            </a:r>
          </a:p>
          <a:p>
            <a:r>
              <a:rPr lang="ru-RU" b="1" dirty="0">
                <a:latin typeface="Times New Roman"/>
                <a:cs typeface="Times New Roman"/>
              </a:rPr>
              <a:t>Речевой процессор </a:t>
            </a:r>
            <a:r>
              <a:rPr lang="ru-RU" dirty="0">
                <a:latin typeface="Times New Roman"/>
                <a:cs typeface="Times New Roman"/>
              </a:rPr>
              <a:t>– часть системы </a:t>
            </a:r>
            <a:r>
              <a:rPr lang="ru-RU" dirty="0" err="1">
                <a:latin typeface="Times New Roman"/>
                <a:cs typeface="Times New Roman"/>
              </a:rPr>
              <a:t>кохлеарной</a:t>
            </a:r>
            <a:r>
              <a:rPr lang="ru-RU" dirty="0">
                <a:latin typeface="Times New Roman"/>
                <a:cs typeface="Times New Roman"/>
              </a:rPr>
              <a:t> имплантации, предназначенная для получения информации об окружающих звуках, осуществления анализа, кодировки и дальнейшей передачи цифрового сигнала на </a:t>
            </a:r>
            <a:r>
              <a:rPr lang="ru-RU" dirty="0" err="1">
                <a:latin typeface="Times New Roman"/>
                <a:cs typeface="Times New Roman"/>
              </a:rPr>
              <a:t>кохлеарный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имплант</a:t>
            </a:r>
            <a:r>
              <a:rPr lang="ru-RU" dirty="0" smtClean="0">
                <a:latin typeface="Times New Roman"/>
                <a:cs typeface="Times New Roman"/>
              </a:rPr>
              <a:t>.</a:t>
            </a:r>
          </a:p>
          <a:p>
            <a:r>
              <a:rPr lang="ru-RU" b="1" dirty="0" smtClean="0">
                <a:latin typeface="Times New Roman"/>
                <a:cs typeface="Times New Roman"/>
              </a:rPr>
              <a:t>Случай </a:t>
            </a:r>
            <a:r>
              <a:rPr lang="ru-RU" b="1" dirty="0" err="1" smtClean="0">
                <a:latin typeface="Times New Roman"/>
                <a:cs typeface="Times New Roman"/>
              </a:rPr>
              <a:t>кохлеарной</a:t>
            </a:r>
            <a:r>
              <a:rPr lang="ru-RU" b="1" dirty="0" smtClean="0">
                <a:latin typeface="Times New Roman"/>
                <a:cs typeface="Times New Roman"/>
              </a:rPr>
              <a:t> имплантации</a:t>
            </a:r>
            <a:r>
              <a:rPr lang="ru-RU" dirty="0" smtClean="0">
                <a:latin typeface="Times New Roman"/>
                <a:cs typeface="Times New Roman"/>
              </a:rPr>
              <a:t>- проведение </a:t>
            </a:r>
            <a:r>
              <a:rPr lang="ru-RU" dirty="0" err="1" smtClean="0">
                <a:latin typeface="Times New Roman"/>
                <a:cs typeface="Times New Roman"/>
              </a:rPr>
              <a:t>кохлеарной</a:t>
            </a:r>
            <a:r>
              <a:rPr lang="ru-RU" dirty="0" smtClean="0">
                <a:latin typeface="Times New Roman"/>
                <a:cs typeface="Times New Roman"/>
              </a:rPr>
              <a:t> имплантации на одно ухо.</a:t>
            </a:r>
          </a:p>
          <a:p>
            <a:r>
              <a:rPr lang="ru-RU" b="1" dirty="0" smtClean="0">
                <a:latin typeface="Times New Roman"/>
                <a:cs typeface="Times New Roman"/>
              </a:rPr>
              <a:t>Билатеральная </a:t>
            </a:r>
            <a:r>
              <a:rPr lang="ru-RU" b="1" dirty="0" err="1" smtClean="0">
                <a:latin typeface="Times New Roman"/>
                <a:cs typeface="Times New Roman"/>
              </a:rPr>
              <a:t>кохлеарная</a:t>
            </a:r>
            <a:r>
              <a:rPr lang="ru-RU" b="1" dirty="0" smtClean="0">
                <a:latin typeface="Times New Roman"/>
                <a:cs typeface="Times New Roman"/>
              </a:rPr>
              <a:t> имплантация </a:t>
            </a:r>
            <a:r>
              <a:rPr lang="ru-RU" dirty="0" smtClean="0">
                <a:latin typeface="Times New Roman"/>
                <a:cs typeface="Times New Roman"/>
              </a:rPr>
              <a:t>– проведение </a:t>
            </a:r>
            <a:r>
              <a:rPr lang="ru-RU" dirty="0" err="1" smtClean="0">
                <a:latin typeface="Times New Roman"/>
                <a:cs typeface="Times New Roman"/>
              </a:rPr>
              <a:t>кохлеарной</a:t>
            </a:r>
            <a:r>
              <a:rPr lang="ru-RU" dirty="0" smtClean="0">
                <a:latin typeface="Times New Roman"/>
                <a:cs typeface="Times New Roman"/>
              </a:rPr>
              <a:t> имплантации на оба уха одномоментно или поэтапно.</a:t>
            </a:r>
          </a:p>
          <a:p>
            <a:endParaRPr lang="ru-RU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3831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Логотип СОК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6035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"/>
            <a:ext cx="9144000" cy="6697266"/>
          </a:xfrm>
          <a:prstGeom prst="rect">
            <a:avLst/>
          </a:prstGeom>
        </p:spPr>
      </p:pic>
      <p:pic>
        <p:nvPicPr>
          <p:cNvPr id="5" name="Picture 4" descr="Логотип СОК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862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332656"/>
            <a:ext cx="3429000" cy="2921000"/>
          </a:xfrm>
          <a:prstGeom prst="rect">
            <a:avLst/>
          </a:prstGeom>
        </p:spPr>
      </p:pic>
      <p:pic>
        <p:nvPicPr>
          <p:cNvPr id="3" name="Picture 4" descr="Логотип СОК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3408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609" y="3068960"/>
            <a:ext cx="8534400" cy="294640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632" y="836712"/>
            <a:ext cx="3928144" cy="178920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0381" y="548680"/>
            <a:ext cx="4113378" cy="23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51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37925698"/>
              </p:ext>
            </p:extLst>
          </p:nvPr>
        </p:nvGraphicFramePr>
        <p:xfrm>
          <a:off x="1115616" y="1412776"/>
          <a:ext cx="6864424" cy="4336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4" descr="Логотип СОК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967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>
              <a:ea typeface="+mn-ea"/>
            </a:endParaRPr>
          </a:p>
        </p:txBody>
      </p:sp>
      <p:sp>
        <p:nvSpPr>
          <p:cNvPr id="2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eaLnBrk="1" hangingPunct="1"/>
            <a:fld id="{845B8974-6261-C24E-A554-DABC0BAF648A}" type="slidenum">
              <a:rPr lang="ru-RU"/>
              <a:pPr eaLnBrk="1" hangingPunct="1"/>
              <a:t>8</a:t>
            </a:fld>
            <a:endParaRPr lang="ru-RU"/>
          </a:p>
        </p:txBody>
      </p:sp>
      <p:sp>
        <p:nvSpPr>
          <p:cNvPr id="13316" name="Freeform 2"/>
          <p:cNvSpPr>
            <a:spLocks/>
          </p:cNvSpPr>
          <p:nvPr/>
        </p:nvSpPr>
        <p:spPr bwMode="gray">
          <a:xfrm>
            <a:off x="2336800" y="3570288"/>
            <a:ext cx="1900238" cy="1376362"/>
          </a:xfrm>
          <a:custGeom>
            <a:avLst/>
            <a:gdLst>
              <a:gd name="T0" fmla="*/ 0 w 735"/>
              <a:gd name="T1" fmla="*/ 0 h 532"/>
              <a:gd name="T2" fmla="*/ 2147483647 w 735"/>
              <a:gd name="T3" fmla="*/ 2147483647 h 532"/>
              <a:gd name="T4" fmla="*/ 2147483647 w 735"/>
              <a:gd name="T5" fmla="*/ 2147483647 h 532"/>
              <a:gd name="T6" fmla="*/ 2147483647 w 735"/>
              <a:gd name="T7" fmla="*/ 2147483647 h 532"/>
              <a:gd name="T8" fmla="*/ 2147483647 w 735"/>
              <a:gd name="T9" fmla="*/ 2147483647 h 532"/>
              <a:gd name="T10" fmla="*/ 2147483647 w 735"/>
              <a:gd name="T11" fmla="*/ 2147483647 h 532"/>
              <a:gd name="T12" fmla="*/ 2147483647 w 735"/>
              <a:gd name="T13" fmla="*/ 2147483647 h 532"/>
              <a:gd name="T14" fmla="*/ 2147483647 w 735"/>
              <a:gd name="T15" fmla="*/ 2147483647 h 532"/>
              <a:gd name="T16" fmla="*/ 2147483647 w 735"/>
              <a:gd name="T17" fmla="*/ 2147483647 h 532"/>
              <a:gd name="T18" fmla="*/ 2147483647 w 735"/>
              <a:gd name="T19" fmla="*/ 2147483647 h 532"/>
              <a:gd name="T20" fmla="*/ 2147483647 w 735"/>
              <a:gd name="T21" fmla="*/ 2147483647 h 532"/>
              <a:gd name="T22" fmla="*/ 2147483647 w 735"/>
              <a:gd name="T23" fmla="*/ 2147483647 h 532"/>
              <a:gd name="T24" fmla="*/ 2147483647 w 735"/>
              <a:gd name="T25" fmla="*/ 0 h 532"/>
              <a:gd name="T26" fmla="*/ 0 w 735"/>
              <a:gd name="T27" fmla="*/ 0 h 5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735"/>
              <a:gd name="T43" fmla="*/ 0 h 532"/>
              <a:gd name="T44" fmla="*/ 735 w 735"/>
              <a:gd name="T45" fmla="*/ 532 h 53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17" name="Freeform 3"/>
          <p:cNvSpPr>
            <a:spLocks/>
          </p:cNvSpPr>
          <p:nvPr/>
        </p:nvSpPr>
        <p:spPr bwMode="gray">
          <a:xfrm>
            <a:off x="4256088" y="3505200"/>
            <a:ext cx="366712" cy="1562100"/>
          </a:xfrm>
          <a:custGeom>
            <a:avLst/>
            <a:gdLst>
              <a:gd name="T0" fmla="*/ 2147483647 w 142"/>
              <a:gd name="T1" fmla="*/ 2147483647 h 604"/>
              <a:gd name="T2" fmla="*/ 2147483647 w 142"/>
              <a:gd name="T3" fmla="*/ 2147483647 h 604"/>
              <a:gd name="T4" fmla="*/ 0 w 142"/>
              <a:gd name="T5" fmla="*/ 2147483647 h 604"/>
              <a:gd name="T6" fmla="*/ 2147483647 w 142"/>
              <a:gd name="T7" fmla="*/ 2147483647 h 604"/>
              <a:gd name="T8" fmla="*/ 2147483647 w 142"/>
              <a:gd name="T9" fmla="*/ 2147483647 h 604"/>
              <a:gd name="T10" fmla="*/ 2147483647 w 142"/>
              <a:gd name="T11" fmla="*/ 2147483647 h 604"/>
              <a:gd name="T12" fmla="*/ 2147483647 w 142"/>
              <a:gd name="T13" fmla="*/ 0 h 604"/>
              <a:gd name="T14" fmla="*/ 2147483647 w 142"/>
              <a:gd name="T15" fmla="*/ 2147483647 h 60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42"/>
              <a:gd name="T25" fmla="*/ 0 h 604"/>
              <a:gd name="T26" fmla="*/ 142 w 142"/>
              <a:gd name="T27" fmla="*/ 604 h 60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18" name="Freeform 4"/>
          <p:cNvSpPr>
            <a:spLocks/>
          </p:cNvSpPr>
          <p:nvPr/>
        </p:nvSpPr>
        <p:spPr bwMode="gray">
          <a:xfrm flipH="1">
            <a:off x="4656138" y="3570288"/>
            <a:ext cx="1900237" cy="1376362"/>
          </a:xfrm>
          <a:custGeom>
            <a:avLst/>
            <a:gdLst>
              <a:gd name="T0" fmla="*/ 0 w 735"/>
              <a:gd name="T1" fmla="*/ 0 h 532"/>
              <a:gd name="T2" fmla="*/ 2147483647 w 735"/>
              <a:gd name="T3" fmla="*/ 2147483647 h 532"/>
              <a:gd name="T4" fmla="*/ 2147483647 w 735"/>
              <a:gd name="T5" fmla="*/ 2147483647 h 532"/>
              <a:gd name="T6" fmla="*/ 2147483647 w 735"/>
              <a:gd name="T7" fmla="*/ 2147483647 h 532"/>
              <a:gd name="T8" fmla="*/ 2147483647 w 735"/>
              <a:gd name="T9" fmla="*/ 2147483647 h 532"/>
              <a:gd name="T10" fmla="*/ 2147483647 w 735"/>
              <a:gd name="T11" fmla="*/ 2147483647 h 532"/>
              <a:gd name="T12" fmla="*/ 2147483647 w 735"/>
              <a:gd name="T13" fmla="*/ 2147483647 h 532"/>
              <a:gd name="T14" fmla="*/ 2147483647 w 735"/>
              <a:gd name="T15" fmla="*/ 2147483647 h 532"/>
              <a:gd name="T16" fmla="*/ 2147483647 w 735"/>
              <a:gd name="T17" fmla="*/ 2147483647 h 532"/>
              <a:gd name="T18" fmla="*/ 2147483647 w 735"/>
              <a:gd name="T19" fmla="*/ 2147483647 h 532"/>
              <a:gd name="T20" fmla="*/ 2147483647 w 735"/>
              <a:gd name="T21" fmla="*/ 2147483647 h 532"/>
              <a:gd name="T22" fmla="*/ 2147483647 w 735"/>
              <a:gd name="T23" fmla="*/ 2147483647 h 532"/>
              <a:gd name="T24" fmla="*/ 2147483647 w 735"/>
              <a:gd name="T25" fmla="*/ 0 h 532"/>
              <a:gd name="T26" fmla="*/ 0 w 735"/>
              <a:gd name="T27" fmla="*/ 0 h 5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735"/>
              <a:gd name="T43" fmla="*/ 0 h 532"/>
              <a:gd name="T44" fmla="*/ 735 w 735"/>
              <a:gd name="T45" fmla="*/ 532 h 53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3319" name="Group 5"/>
          <p:cNvGrpSpPr>
            <a:grpSpLocks/>
          </p:cNvGrpSpPr>
          <p:nvPr/>
        </p:nvGrpSpPr>
        <p:grpSpPr bwMode="auto">
          <a:xfrm>
            <a:off x="482600" y="2359025"/>
            <a:ext cx="2397125" cy="1306513"/>
            <a:chOff x="4320" y="1152"/>
            <a:chExt cx="414" cy="402"/>
          </a:xfrm>
        </p:grpSpPr>
        <p:sp>
          <p:nvSpPr>
            <p:cNvPr id="96262" name="AutoShape 6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6B8E00"/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blurRad="63500"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ea typeface="+mn-ea"/>
              </a:endParaRPr>
            </a:p>
          </p:txBody>
        </p:sp>
        <p:sp>
          <p:nvSpPr>
            <p:cNvPr id="96263" name="Freeform 7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48627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ea typeface="+mn-ea"/>
              </a:endParaRPr>
            </a:p>
          </p:txBody>
        </p:sp>
      </p:grpSp>
      <p:sp>
        <p:nvSpPr>
          <p:cNvPr id="96264" name="Rectangle 8"/>
          <p:cNvSpPr>
            <a:spLocks noChangeArrowheads="1"/>
          </p:cNvSpPr>
          <p:nvPr/>
        </p:nvSpPr>
        <p:spPr bwMode="gray">
          <a:xfrm>
            <a:off x="611560" y="2636912"/>
            <a:ext cx="2096715" cy="668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C0C0C0"/>
            </a:outerShdw>
          </a:effectLst>
        </p:spPr>
        <p:txBody>
          <a:bodyPr wrap="square">
            <a:spAutoFit/>
            <a:flatTx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Times New Roman"/>
                <a:cs typeface="Times New Roman"/>
              </a:rPr>
              <a:t>Диагностический этап</a:t>
            </a:r>
            <a:endParaRPr lang="en-US" b="1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grpSp>
        <p:nvGrpSpPr>
          <p:cNvPr id="13321" name="Group 9"/>
          <p:cNvGrpSpPr>
            <a:grpSpLocks/>
          </p:cNvGrpSpPr>
          <p:nvPr/>
        </p:nvGrpSpPr>
        <p:grpSpPr bwMode="auto">
          <a:xfrm>
            <a:off x="3159125" y="2283172"/>
            <a:ext cx="2368550" cy="1322388"/>
            <a:chOff x="4320" y="1152"/>
            <a:chExt cx="414" cy="402"/>
          </a:xfrm>
        </p:grpSpPr>
        <p:sp>
          <p:nvSpPr>
            <p:cNvPr id="96266" name="AutoShape 10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rgbClr val="008E00"/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blurRad="63500"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ea typeface="+mn-ea"/>
              </a:endParaRPr>
            </a:p>
          </p:txBody>
        </p:sp>
        <p:sp>
          <p:nvSpPr>
            <p:cNvPr id="96267" name="Freeform 11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48627"/>
                    <a:invGamma/>
                  </a:schemeClr>
                </a:gs>
                <a:gs pos="50000">
                  <a:schemeClr val="accent2">
                    <a:alpha val="0"/>
                  </a:schemeClr>
                </a:gs>
                <a:gs pos="100000">
                  <a:schemeClr val="accent2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ea typeface="+mn-ea"/>
              </a:endParaRPr>
            </a:p>
          </p:txBody>
        </p:sp>
      </p:grpSp>
      <p:grpSp>
        <p:nvGrpSpPr>
          <p:cNvPr id="13322" name="Group 12"/>
          <p:cNvGrpSpPr>
            <a:grpSpLocks/>
          </p:cNvGrpSpPr>
          <p:nvPr/>
        </p:nvGrpSpPr>
        <p:grpSpPr bwMode="auto">
          <a:xfrm>
            <a:off x="6029325" y="2352675"/>
            <a:ext cx="2505075" cy="1322388"/>
            <a:chOff x="4320" y="1152"/>
            <a:chExt cx="414" cy="402"/>
          </a:xfrm>
        </p:grpSpPr>
        <p:sp>
          <p:nvSpPr>
            <p:cNvPr id="96269" name="AutoShape 13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/>
                </a:gs>
                <a:gs pos="100000">
                  <a:srgbClr val="6BB247"/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blurRad="63500"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ea typeface="+mn-ea"/>
              </a:endParaRPr>
            </a:p>
          </p:txBody>
        </p:sp>
        <p:sp>
          <p:nvSpPr>
            <p:cNvPr id="96270" name="Freeform 14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8627"/>
                    <a:invGamma/>
                  </a:schemeClr>
                </a:gs>
                <a:gs pos="50000">
                  <a:schemeClr val="hlink">
                    <a:alpha val="0"/>
                  </a:schemeClr>
                </a:gs>
                <a:gs pos="100000">
                  <a:schemeClr val="hlink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ea typeface="+mn-ea"/>
              </a:endParaRPr>
            </a:p>
          </p:txBody>
        </p:sp>
      </p:grpSp>
      <p:sp>
        <p:nvSpPr>
          <p:cNvPr id="96271" name="Rectangle 15"/>
          <p:cNvSpPr>
            <a:spLocks noChangeArrowheads="1"/>
          </p:cNvSpPr>
          <p:nvPr/>
        </p:nvSpPr>
        <p:spPr bwMode="gray">
          <a:xfrm>
            <a:off x="3511778" y="2724150"/>
            <a:ext cx="1841044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C0C0C0"/>
            </a:outerShdw>
          </a:effectLst>
        </p:spPr>
        <p:txBody>
          <a:bodyPr wrap="none">
            <a:spAutoFit/>
            <a:flatTx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Times New Roman"/>
                <a:cs typeface="Times New Roman"/>
              </a:rPr>
              <a:t>Хирургический </a:t>
            </a:r>
          </a:p>
          <a:p>
            <a:pPr algn="ctr"/>
            <a:r>
              <a:rPr lang="ru-RU" b="1" dirty="0">
                <a:solidFill>
                  <a:srgbClr val="FFFFFF"/>
                </a:solidFill>
                <a:latin typeface="Times New Roman"/>
                <a:cs typeface="Times New Roman"/>
              </a:rPr>
              <a:t>этап</a:t>
            </a:r>
            <a:endParaRPr lang="en-US" b="1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96272" name="Rectangle 16"/>
          <p:cNvSpPr>
            <a:spLocks noChangeArrowheads="1"/>
          </p:cNvSpPr>
          <p:nvPr/>
        </p:nvSpPr>
        <p:spPr bwMode="gray">
          <a:xfrm>
            <a:off x="6162675" y="2413000"/>
            <a:ext cx="2165350" cy="915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C0C0C0"/>
            </a:outerShdw>
          </a:effectLst>
        </p:spPr>
        <p:txBody>
          <a:bodyPr>
            <a:spAutoFit/>
            <a:flatTx/>
          </a:bodyPr>
          <a:lstStyle/>
          <a:p>
            <a:pPr algn="ctr"/>
            <a:endParaRPr lang="ru-RU" b="1" dirty="0">
              <a:solidFill>
                <a:srgbClr val="FFFFFF"/>
              </a:solidFill>
            </a:endParaRPr>
          </a:p>
          <a:p>
            <a:pPr algn="ctr"/>
            <a:r>
              <a:rPr lang="ru-RU" b="1" dirty="0">
                <a:solidFill>
                  <a:srgbClr val="FFFFFF"/>
                </a:solidFill>
                <a:latin typeface="Times New Roman"/>
                <a:cs typeface="Times New Roman"/>
              </a:rPr>
              <a:t>Слухоречевая</a:t>
            </a:r>
          </a:p>
          <a:p>
            <a:pPr algn="ctr"/>
            <a:r>
              <a:rPr lang="ru-RU" b="1" dirty="0">
                <a:solidFill>
                  <a:srgbClr val="FFFFFF"/>
                </a:solidFill>
                <a:latin typeface="Times New Roman"/>
                <a:cs typeface="Times New Roman"/>
              </a:rPr>
              <a:t>реабилитация</a:t>
            </a:r>
            <a:endParaRPr lang="en-US" b="1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13325" name="AutoShape 17"/>
          <p:cNvSpPr>
            <a:spLocks noChangeArrowheads="1"/>
          </p:cNvSpPr>
          <p:nvPr/>
        </p:nvSpPr>
        <p:spPr bwMode="ltGray">
          <a:xfrm>
            <a:off x="1325563" y="5100638"/>
            <a:ext cx="6238875" cy="1403350"/>
          </a:xfrm>
          <a:prstGeom prst="roundRect">
            <a:avLst>
              <a:gd name="adj" fmla="val 16667"/>
            </a:avLst>
          </a:prstGeom>
          <a:solidFill>
            <a:schemeClr val="accent3">
              <a:lumMod val="75000"/>
            </a:schemeClr>
          </a:solidFill>
          <a:ln w="571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6" name="Rectangle 18"/>
          <p:cNvSpPr>
            <a:spLocks noChangeArrowheads="1"/>
          </p:cNvSpPr>
          <p:nvPr/>
        </p:nvSpPr>
        <p:spPr bwMode="auto">
          <a:xfrm>
            <a:off x="1589088" y="5313363"/>
            <a:ext cx="58086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buClr>
                <a:srgbClr val="D7181F"/>
              </a:buClr>
              <a:buFont typeface="Wingdings" charset="0"/>
              <a:buNone/>
            </a:pPr>
            <a:r>
              <a:rPr lang="ru-RU" sz="3600" b="1" dirty="0" err="1">
                <a:latin typeface="Times New Roman"/>
                <a:cs typeface="Times New Roman"/>
              </a:rPr>
              <a:t>Кохлеарная</a:t>
            </a:r>
            <a:r>
              <a:rPr lang="ru-RU" sz="3600" b="1" dirty="0">
                <a:latin typeface="Times New Roman"/>
                <a:cs typeface="Times New Roman"/>
              </a:rPr>
              <a:t> имплантация</a:t>
            </a:r>
            <a:endParaRPr lang="en-US" sz="3600" b="1" dirty="0">
              <a:latin typeface="Times New Roman"/>
              <a:cs typeface="Times New Roman"/>
            </a:endParaRPr>
          </a:p>
        </p:txBody>
      </p:sp>
      <p:sp>
        <p:nvSpPr>
          <p:cNvPr id="4" name="Название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latin typeface="Times New Roman"/>
                <a:cs typeface="Times New Roman"/>
              </a:rPr>
              <a:t>Этапы проведения </a:t>
            </a:r>
            <a:r>
              <a:rPr lang="ru-RU" sz="4400" dirty="0" err="1" smtClean="0">
                <a:latin typeface="Times New Roman"/>
                <a:cs typeface="Times New Roman"/>
              </a:rPr>
              <a:t>кохлеарной</a:t>
            </a:r>
            <a:r>
              <a:rPr lang="ru-RU" sz="4400" dirty="0" smtClean="0">
                <a:latin typeface="Times New Roman"/>
                <a:cs typeface="Times New Roman"/>
              </a:rPr>
              <a:t> имплантации</a:t>
            </a:r>
            <a:endParaRPr lang="ru-RU" sz="4400" dirty="0">
              <a:latin typeface="Times New Roman"/>
              <a:cs typeface="Times New Roman"/>
            </a:endParaRPr>
          </a:p>
        </p:txBody>
      </p:sp>
      <p:pic>
        <p:nvPicPr>
          <p:cNvPr id="25" name="Picture 4" descr="Логотип СОК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679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4234" name="Picture 10" descr="oere-st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88" y="1371600"/>
            <a:ext cx="4138612" cy="258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04235" name="Rectangle 11"/>
          <p:cNvSpPr>
            <a:spLocks noGrp="1" noChangeArrowheads="1"/>
          </p:cNvSpPr>
          <p:nvPr>
            <p:ph type="title"/>
          </p:nvPr>
        </p:nvSpPr>
        <p:spPr>
          <a:xfrm>
            <a:off x="779462" y="107577"/>
            <a:ext cx="7581901" cy="825873"/>
          </a:xfrm>
        </p:spPr>
        <p:txBody>
          <a:bodyPr/>
          <a:lstStyle/>
          <a:p>
            <a:r>
              <a:rPr lang="ru-RU" sz="3600" dirty="0" err="1" smtClean="0">
                <a:latin typeface="Times New Roman"/>
                <a:cs typeface="Times New Roman"/>
              </a:rPr>
              <a:t>Аудиологическая</a:t>
            </a:r>
            <a:r>
              <a:rPr lang="ru-RU" sz="3600" dirty="0" smtClean="0">
                <a:latin typeface="Times New Roman"/>
                <a:cs typeface="Times New Roman"/>
              </a:rPr>
              <a:t> аппаратура</a:t>
            </a:r>
            <a:endParaRPr lang="da-DK" sz="3600" dirty="0">
              <a:latin typeface="Times New Roman"/>
              <a:cs typeface="Times New Roman"/>
            </a:endParaRPr>
          </a:p>
        </p:txBody>
      </p:sp>
      <p:sp>
        <p:nvSpPr>
          <p:cNvPr id="1204236" name="Line 12"/>
          <p:cNvSpPr>
            <a:spLocks noChangeShapeType="1"/>
          </p:cNvSpPr>
          <p:nvPr/>
        </p:nvSpPr>
        <p:spPr bwMode="auto">
          <a:xfrm>
            <a:off x="4005263" y="4143375"/>
            <a:ext cx="4327525" cy="0"/>
          </a:xfrm>
          <a:prstGeom prst="line">
            <a:avLst/>
          </a:prstGeom>
          <a:noFill/>
          <a:ln w="19050">
            <a:solidFill>
              <a:schemeClr val="folHlink"/>
            </a:solidFill>
            <a:prstDash val="dash"/>
            <a:round/>
            <a:headEnd type="triangle" w="med" len="sm"/>
            <a:tailEnd type="triangle" w="med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 anchor="ctr"/>
          <a:lstStyle/>
          <a:p>
            <a:endParaRPr lang="ru-RU"/>
          </a:p>
        </p:txBody>
      </p:sp>
      <p:sp>
        <p:nvSpPr>
          <p:cNvPr id="1204237" name="Text Box 13"/>
          <p:cNvSpPr txBox="1">
            <a:spLocks noChangeArrowheads="1"/>
          </p:cNvSpPr>
          <p:nvPr/>
        </p:nvSpPr>
        <p:spPr bwMode="auto">
          <a:xfrm>
            <a:off x="1695450" y="4022725"/>
            <a:ext cx="1421165" cy="309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>
            <a:spAutoFit/>
          </a:bodyPr>
          <a:lstStyle/>
          <a:p>
            <a:pPr algn="l" eaLnBrk="0" hangingPunct="0">
              <a:spcBef>
                <a:spcPct val="20000"/>
              </a:spcBef>
              <a:buFont typeface="Wingdings" charset="0"/>
              <a:buNone/>
            </a:pPr>
            <a:r>
              <a:rPr lang="ru-RU" sz="1400" dirty="0" smtClean="0">
                <a:latin typeface="Verdana" charset="0"/>
              </a:rPr>
              <a:t>Аудиометрия</a:t>
            </a:r>
            <a:endParaRPr lang="en-US" sz="1400" dirty="0">
              <a:latin typeface="Verdana" charset="0"/>
            </a:endParaRPr>
          </a:p>
        </p:txBody>
      </p:sp>
      <p:sp>
        <p:nvSpPr>
          <p:cNvPr id="1204238" name="Line 14"/>
          <p:cNvSpPr>
            <a:spLocks noChangeShapeType="1"/>
          </p:cNvSpPr>
          <p:nvPr/>
        </p:nvSpPr>
        <p:spPr bwMode="auto">
          <a:xfrm>
            <a:off x="6103938" y="4471988"/>
            <a:ext cx="327025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 type="triangle" w="med" len="sm"/>
            <a:tailEnd type="triangle" w="med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 anchor="ctr"/>
          <a:lstStyle/>
          <a:p>
            <a:endParaRPr lang="ru-RU"/>
          </a:p>
        </p:txBody>
      </p:sp>
      <p:sp>
        <p:nvSpPr>
          <p:cNvPr id="1204239" name="Text Box 15"/>
          <p:cNvSpPr txBox="1">
            <a:spLocks noChangeArrowheads="1"/>
          </p:cNvSpPr>
          <p:nvPr/>
        </p:nvSpPr>
        <p:spPr bwMode="auto">
          <a:xfrm>
            <a:off x="1695450" y="4308475"/>
            <a:ext cx="2697269" cy="309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>
            <a:spAutoFit/>
          </a:bodyPr>
          <a:lstStyle/>
          <a:p>
            <a:pPr algn="l" eaLnBrk="0" hangingPunct="0">
              <a:spcBef>
                <a:spcPct val="20000"/>
              </a:spcBef>
              <a:buFont typeface="Wingdings" charset="0"/>
              <a:buNone/>
            </a:pPr>
            <a:r>
              <a:rPr lang="ru-RU" sz="1400" dirty="0" err="1" smtClean="0">
                <a:latin typeface="Verdana" charset="0"/>
              </a:rPr>
              <a:t>Импедансная</a:t>
            </a:r>
            <a:r>
              <a:rPr lang="ru-RU" sz="1400" dirty="0" smtClean="0">
                <a:latin typeface="Verdana" charset="0"/>
              </a:rPr>
              <a:t> аудиометрия</a:t>
            </a:r>
            <a:endParaRPr lang="en-US" sz="1400" dirty="0">
              <a:latin typeface="Verdana" charset="0"/>
            </a:endParaRPr>
          </a:p>
        </p:txBody>
      </p:sp>
      <p:sp>
        <p:nvSpPr>
          <p:cNvPr id="1204240" name="Line 16"/>
          <p:cNvSpPr>
            <a:spLocks noChangeShapeType="1"/>
          </p:cNvSpPr>
          <p:nvPr/>
        </p:nvSpPr>
        <p:spPr bwMode="auto">
          <a:xfrm>
            <a:off x="4005263" y="5586413"/>
            <a:ext cx="2098675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 type="triangle" w="med" len="sm"/>
            <a:tailEnd type="triangle" w="med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 anchor="ctr"/>
          <a:lstStyle/>
          <a:p>
            <a:endParaRPr lang="ru-RU"/>
          </a:p>
        </p:txBody>
      </p:sp>
      <p:sp>
        <p:nvSpPr>
          <p:cNvPr id="1204241" name="Text Box 17"/>
          <p:cNvSpPr txBox="1">
            <a:spLocks noChangeArrowheads="1"/>
          </p:cNvSpPr>
          <p:nvPr/>
        </p:nvSpPr>
        <p:spPr bwMode="auto">
          <a:xfrm>
            <a:off x="1695450" y="5449888"/>
            <a:ext cx="2009417" cy="309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>
            <a:spAutoFit/>
          </a:bodyPr>
          <a:lstStyle/>
          <a:p>
            <a:pPr algn="l" eaLnBrk="0" hangingPunct="0">
              <a:spcBef>
                <a:spcPct val="20000"/>
              </a:spcBef>
              <a:buFont typeface="Wingdings" charset="0"/>
              <a:buNone/>
            </a:pPr>
            <a:r>
              <a:rPr lang="ru-RU" sz="1400" dirty="0" smtClean="0">
                <a:latin typeface="Verdana" charset="0"/>
              </a:rPr>
              <a:t>Система оценки СА</a:t>
            </a:r>
            <a:endParaRPr lang="en-US" sz="1400" dirty="0">
              <a:latin typeface="Verdana" charset="0"/>
            </a:endParaRPr>
          </a:p>
        </p:txBody>
      </p:sp>
      <p:sp>
        <p:nvSpPr>
          <p:cNvPr id="1204242" name="Line 18"/>
          <p:cNvSpPr>
            <a:spLocks noChangeShapeType="1"/>
          </p:cNvSpPr>
          <p:nvPr/>
        </p:nvSpPr>
        <p:spPr bwMode="auto">
          <a:xfrm>
            <a:off x="6430963" y="5324475"/>
            <a:ext cx="328612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 type="triangle" w="med" len="sm"/>
            <a:tailEnd type="triangle" w="med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 anchor="ctr"/>
          <a:lstStyle/>
          <a:p>
            <a:endParaRPr lang="ru-RU"/>
          </a:p>
        </p:txBody>
      </p:sp>
      <p:sp>
        <p:nvSpPr>
          <p:cNvPr id="1204243" name="Text Box 19"/>
          <p:cNvSpPr txBox="1">
            <a:spLocks noChangeArrowheads="1"/>
          </p:cNvSpPr>
          <p:nvPr/>
        </p:nvSpPr>
        <p:spPr bwMode="auto">
          <a:xfrm>
            <a:off x="1695450" y="5165725"/>
            <a:ext cx="1810720" cy="309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>
            <a:spAutoFit/>
          </a:bodyPr>
          <a:lstStyle/>
          <a:p>
            <a:pPr algn="l" eaLnBrk="0" hangingPunct="0">
              <a:spcBef>
                <a:spcPct val="20000"/>
              </a:spcBef>
              <a:buFont typeface="Wingdings" charset="0"/>
              <a:buNone/>
            </a:pPr>
            <a:r>
              <a:rPr lang="ru-RU" sz="1400" dirty="0" smtClean="0">
                <a:latin typeface="Verdana" charset="0"/>
              </a:rPr>
              <a:t>Вестибулометрия</a:t>
            </a:r>
            <a:endParaRPr lang="en-US" sz="1400" dirty="0">
              <a:latin typeface="Verdana" charset="0"/>
            </a:endParaRPr>
          </a:p>
        </p:txBody>
      </p:sp>
      <p:sp>
        <p:nvSpPr>
          <p:cNvPr id="1204244" name="Line 20"/>
          <p:cNvSpPr>
            <a:spLocks noChangeShapeType="1"/>
          </p:cNvSpPr>
          <p:nvPr/>
        </p:nvSpPr>
        <p:spPr bwMode="auto">
          <a:xfrm>
            <a:off x="4005263" y="4995863"/>
            <a:ext cx="4262437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 type="triangle" w="med" len="sm"/>
            <a:tailEnd type="triangle" w="med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 anchor="ctr"/>
          <a:lstStyle/>
          <a:p>
            <a:endParaRPr lang="ru-RU"/>
          </a:p>
        </p:txBody>
      </p:sp>
      <p:sp>
        <p:nvSpPr>
          <p:cNvPr id="1204245" name="Text Box 21"/>
          <p:cNvSpPr txBox="1">
            <a:spLocks noChangeArrowheads="1"/>
          </p:cNvSpPr>
          <p:nvPr/>
        </p:nvSpPr>
        <p:spPr bwMode="auto">
          <a:xfrm>
            <a:off x="1695450" y="4879975"/>
            <a:ext cx="696157" cy="309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>
            <a:spAutoFit/>
          </a:bodyPr>
          <a:lstStyle/>
          <a:p>
            <a:pPr algn="l" eaLnBrk="0" hangingPunct="0">
              <a:spcBef>
                <a:spcPct val="20000"/>
              </a:spcBef>
              <a:buFont typeface="Wingdings" charset="0"/>
              <a:buNone/>
            </a:pPr>
            <a:r>
              <a:rPr lang="ru-RU" sz="1400" dirty="0" smtClean="0">
                <a:latin typeface="Verdana" charset="0"/>
              </a:rPr>
              <a:t>КСВП</a:t>
            </a:r>
            <a:endParaRPr lang="en-US" sz="1400" dirty="0">
              <a:latin typeface="Verdana" charset="0"/>
            </a:endParaRPr>
          </a:p>
        </p:txBody>
      </p:sp>
      <p:sp>
        <p:nvSpPr>
          <p:cNvPr id="1204246" name="Line 22"/>
          <p:cNvSpPr>
            <a:spLocks noChangeShapeType="1"/>
          </p:cNvSpPr>
          <p:nvPr/>
        </p:nvSpPr>
        <p:spPr bwMode="auto">
          <a:xfrm>
            <a:off x="4005263" y="4733925"/>
            <a:ext cx="3278187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 type="triangle" w="med" len="sm"/>
            <a:tailEnd type="triangle" w="med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 anchor="ctr"/>
          <a:lstStyle/>
          <a:p>
            <a:endParaRPr lang="ru-RU"/>
          </a:p>
        </p:txBody>
      </p:sp>
      <p:sp>
        <p:nvSpPr>
          <p:cNvPr id="1204247" name="Text Box 23"/>
          <p:cNvSpPr txBox="1">
            <a:spLocks noChangeArrowheads="1"/>
          </p:cNvSpPr>
          <p:nvPr/>
        </p:nvSpPr>
        <p:spPr bwMode="auto">
          <a:xfrm>
            <a:off x="1233448" y="4594225"/>
            <a:ext cx="3058895" cy="309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3292" tIns="46647" rIns="93292" bIns="46647">
            <a:spAutoFit/>
          </a:bodyPr>
          <a:lstStyle/>
          <a:p>
            <a:pPr algn="l" eaLnBrk="0" hangingPunct="0">
              <a:spcBef>
                <a:spcPct val="20000"/>
              </a:spcBef>
              <a:buFont typeface="Wingdings" charset="0"/>
              <a:buNone/>
            </a:pPr>
            <a:r>
              <a:rPr lang="ru-RU" sz="1400" dirty="0" err="1" smtClean="0">
                <a:latin typeface="Verdana" charset="0"/>
              </a:rPr>
              <a:t>Отоакустическая</a:t>
            </a:r>
            <a:r>
              <a:rPr lang="ru-RU" sz="1400" dirty="0" smtClean="0">
                <a:latin typeface="Verdana" charset="0"/>
              </a:rPr>
              <a:t> эмиссия</a:t>
            </a:r>
            <a:endParaRPr lang="en-US" sz="1400" dirty="0">
              <a:latin typeface="Verdana" charset="0"/>
            </a:endParaRPr>
          </a:p>
        </p:txBody>
      </p:sp>
      <p:sp>
        <p:nvSpPr>
          <p:cNvPr id="1204248" name="Line 24"/>
          <p:cNvSpPr>
            <a:spLocks noChangeShapeType="1"/>
          </p:cNvSpPr>
          <p:nvPr/>
        </p:nvSpPr>
        <p:spPr bwMode="auto">
          <a:xfrm>
            <a:off x="6913563" y="1081088"/>
            <a:ext cx="655637" cy="0"/>
          </a:xfrm>
          <a:prstGeom prst="line">
            <a:avLst/>
          </a:prstGeom>
          <a:noFill/>
          <a:ln w="19050">
            <a:solidFill>
              <a:schemeClr val="folHlink"/>
            </a:solidFill>
            <a:prstDash val="dash"/>
            <a:round/>
            <a:headEnd type="triangle" w="med" len="sm"/>
            <a:tailEnd type="triangle" w="med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 anchor="ctr"/>
          <a:lstStyle/>
          <a:p>
            <a:endParaRPr lang="ru-RU"/>
          </a:p>
        </p:txBody>
      </p:sp>
      <p:sp>
        <p:nvSpPr>
          <p:cNvPr id="1204249" name="Line 25"/>
          <p:cNvSpPr>
            <a:spLocks noChangeShapeType="1"/>
          </p:cNvSpPr>
          <p:nvPr/>
        </p:nvSpPr>
        <p:spPr bwMode="auto">
          <a:xfrm>
            <a:off x="6913563" y="1343025"/>
            <a:ext cx="655637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 type="triangle" w="med" len="sm"/>
            <a:tailEnd type="triangle" w="med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 anchor="ctr"/>
          <a:lstStyle/>
          <a:p>
            <a:endParaRPr lang="ru-RU"/>
          </a:p>
        </p:txBody>
      </p:sp>
      <p:sp>
        <p:nvSpPr>
          <p:cNvPr id="1204250" name="Text Box 26"/>
          <p:cNvSpPr txBox="1">
            <a:spLocks noChangeArrowheads="1"/>
          </p:cNvSpPr>
          <p:nvPr/>
        </p:nvSpPr>
        <p:spPr bwMode="auto">
          <a:xfrm>
            <a:off x="7612063" y="933450"/>
            <a:ext cx="1520727" cy="309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>
            <a:spAutoFit/>
          </a:bodyPr>
          <a:lstStyle/>
          <a:p>
            <a:pPr algn="l" eaLnBrk="0" hangingPunct="0">
              <a:spcBef>
                <a:spcPct val="20000"/>
              </a:spcBef>
              <a:buFont typeface="Wingdings" charset="0"/>
              <a:buNone/>
            </a:pPr>
            <a:r>
              <a:rPr lang="ru-RU" sz="1400" dirty="0" err="1" smtClean="0">
                <a:latin typeface="Verdana" charset="0"/>
              </a:rPr>
              <a:t>Субьективные</a:t>
            </a:r>
            <a:endParaRPr lang="en-US" sz="1400" dirty="0">
              <a:latin typeface="Verdana" charset="0"/>
            </a:endParaRPr>
          </a:p>
        </p:txBody>
      </p:sp>
      <p:sp>
        <p:nvSpPr>
          <p:cNvPr id="1204251" name="Text Box 27"/>
          <p:cNvSpPr txBox="1">
            <a:spLocks noChangeArrowheads="1"/>
          </p:cNvSpPr>
          <p:nvPr/>
        </p:nvSpPr>
        <p:spPr bwMode="auto">
          <a:xfrm>
            <a:off x="7612063" y="1209675"/>
            <a:ext cx="1430433" cy="309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>
            <a:spAutoFit/>
          </a:bodyPr>
          <a:lstStyle/>
          <a:p>
            <a:pPr algn="l" eaLnBrk="0" hangingPunct="0">
              <a:spcBef>
                <a:spcPct val="20000"/>
              </a:spcBef>
              <a:buFont typeface="Wingdings" charset="0"/>
              <a:buNone/>
            </a:pPr>
            <a:r>
              <a:rPr lang="ru-RU" sz="1400" dirty="0" err="1" smtClean="0">
                <a:latin typeface="Verdana" charset="0"/>
              </a:rPr>
              <a:t>Обьективные</a:t>
            </a:r>
            <a:endParaRPr lang="en-US" sz="1400" dirty="0">
              <a:latin typeface="Verdana" charset="0"/>
            </a:endParaRPr>
          </a:p>
        </p:txBody>
      </p:sp>
      <p:sp>
        <p:nvSpPr>
          <p:cNvPr id="1204252" name="Line 28"/>
          <p:cNvSpPr>
            <a:spLocks noChangeShapeType="1"/>
          </p:cNvSpPr>
          <p:nvPr/>
        </p:nvSpPr>
        <p:spPr bwMode="auto">
          <a:xfrm>
            <a:off x="5842000" y="1717675"/>
            <a:ext cx="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93292" tIns="46647" rIns="93292" bIns="46647" anchor="ctr"/>
          <a:lstStyle/>
          <a:p>
            <a:endParaRPr lang="ru-RU"/>
          </a:p>
        </p:txBody>
      </p:sp>
      <p:sp>
        <p:nvSpPr>
          <p:cNvPr id="1204253" name="Line 29"/>
          <p:cNvSpPr>
            <a:spLocks noChangeShapeType="1"/>
          </p:cNvSpPr>
          <p:nvPr/>
        </p:nvSpPr>
        <p:spPr bwMode="auto">
          <a:xfrm>
            <a:off x="6103938" y="2439988"/>
            <a:ext cx="0" cy="334327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 anchor="ctr"/>
          <a:lstStyle/>
          <a:p>
            <a:endParaRPr lang="ru-RU"/>
          </a:p>
        </p:txBody>
      </p:sp>
      <p:sp>
        <p:nvSpPr>
          <p:cNvPr id="1204254" name="Line 30"/>
          <p:cNvSpPr>
            <a:spLocks noChangeShapeType="1"/>
          </p:cNvSpPr>
          <p:nvPr/>
        </p:nvSpPr>
        <p:spPr bwMode="auto">
          <a:xfrm>
            <a:off x="6430963" y="2439988"/>
            <a:ext cx="0" cy="334327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 anchor="ctr"/>
          <a:lstStyle/>
          <a:p>
            <a:endParaRPr lang="ru-RU"/>
          </a:p>
        </p:txBody>
      </p:sp>
      <p:sp>
        <p:nvSpPr>
          <p:cNvPr id="1204255" name="Line 31"/>
          <p:cNvSpPr>
            <a:spLocks noChangeShapeType="1"/>
          </p:cNvSpPr>
          <p:nvPr/>
        </p:nvSpPr>
        <p:spPr bwMode="auto">
          <a:xfrm>
            <a:off x="6759575" y="1587500"/>
            <a:ext cx="0" cy="4195763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 anchor="ctr"/>
          <a:lstStyle/>
          <a:p>
            <a:endParaRPr lang="ru-RU"/>
          </a:p>
        </p:txBody>
      </p:sp>
      <p:sp>
        <p:nvSpPr>
          <p:cNvPr id="1204256" name="Line 32"/>
          <p:cNvSpPr>
            <a:spLocks noChangeShapeType="1"/>
          </p:cNvSpPr>
          <p:nvPr/>
        </p:nvSpPr>
        <p:spPr bwMode="auto">
          <a:xfrm>
            <a:off x="7283450" y="2439988"/>
            <a:ext cx="0" cy="334327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3292" tIns="46647" rIns="93292" bIns="46647" anchor="ctr"/>
          <a:lstStyle/>
          <a:p>
            <a:endParaRPr lang="ru-RU"/>
          </a:p>
        </p:txBody>
      </p:sp>
      <p:pic>
        <p:nvPicPr>
          <p:cNvPr id="1204257" name="Picture 33" descr="Brai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063" y="1849438"/>
            <a:ext cx="1116012" cy="98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04258" name="AutoShape 34"/>
          <p:cNvSpPr>
            <a:spLocks noChangeArrowheads="1"/>
          </p:cNvSpPr>
          <p:nvPr/>
        </p:nvSpPr>
        <p:spPr bwMode="auto">
          <a:xfrm>
            <a:off x="7281863" y="2243138"/>
            <a:ext cx="458787" cy="196850"/>
          </a:xfrm>
          <a:prstGeom prst="leftRightArrow">
            <a:avLst>
              <a:gd name="adj1" fmla="val 50000"/>
              <a:gd name="adj2" fmla="val 46613"/>
            </a:avLst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04259" name="Text Box 35"/>
          <p:cNvSpPr txBox="1">
            <a:spLocks noChangeArrowheads="1"/>
          </p:cNvSpPr>
          <p:nvPr/>
        </p:nvSpPr>
        <p:spPr bwMode="auto">
          <a:xfrm>
            <a:off x="7937500" y="2176463"/>
            <a:ext cx="720725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3292" tIns="46647" rIns="93292" bIns="46647">
            <a:spAutoFit/>
          </a:bodyPr>
          <a:lstStyle/>
          <a:p>
            <a:pPr eaLnBrk="0" hangingPunct="0">
              <a:spcBef>
                <a:spcPct val="20000"/>
              </a:spcBef>
              <a:buFont typeface="Wingdings" charset="0"/>
              <a:buNone/>
            </a:pPr>
            <a:r>
              <a:rPr lang="en-US" sz="1600" b="1">
                <a:solidFill>
                  <a:srgbClr val="001E7E"/>
                </a:solidFill>
                <a:latin typeface="Arial" charset="0"/>
              </a:rPr>
              <a:t>Brain</a:t>
            </a:r>
          </a:p>
        </p:txBody>
      </p:sp>
      <p:pic>
        <p:nvPicPr>
          <p:cNvPr id="1204260" name="Picture 36" descr="side-29-aud-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1684338"/>
            <a:ext cx="2443163" cy="173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204261" name="Group 37"/>
          <p:cNvGrpSpPr>
            <a:grpSpLocks/>
          </p:cNvGrpSpPr>
          <p:nvPr/>
        </p:nvGrpSpPr>
        <p:grpSpPr bwMode="auto">
          <a:xfrm>
            <a:off x="638175" y="1246188"/>
            <a:ext cx="2417763" cy="2595562"/>
            <a:chOff x="402" y="785"/>
            <a:chExt cx="1523" cy="1635"/>
          </a:xfrm>
        </p:grpSpPr>
        <p:sp>
          <p:nvSpPr>
            <p:cNvPr id="1204262" name="Rectangle 38"/>
            <p:cNvSpPr>
              <a:spLocks noChangeArrowheads="1"/>
            </p:cNvSpPr>
            <p:nvPr/>
          </p:nvSpPr>
          <p:spPr bwMode="auto">
            <a:xfrm>
              <a:off x="402" y="1065"/>
              <a:ext cx="1523" cy="11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204263" name="Picture 39" descr="side-29-imt-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785"/>
              <a:ext cx="1466" cy="1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04264" name="Group 40"/>
          <p:cNvGrpSpPr>
            <a:grpSpLocks/>
          </p:cNvGrpSpPr>
          <p:nvPr/>
        </p:nvGrpSpPr>
        <p:grpSpPr bwMode="auto">
          <a:xfrm>
            <a:off x="646113" y="1201738"/>
            <a:ext cx="2540000" cy="2693987"/>
            <a:chOff x="407" y="757"/>
            <a:chExt cx="1600" cy="1697"/>
          </a:xfrm>
        </p:grpSpPr>
        <p:sp>
          <p:nvSpPr>
            <p:cNvPr id="1204265" name="Rectangle 41"/>
            <p:cNvSpPr>
              <a:spLocks noChangeArrowheads="1"/>
            </p:cNvSpPr>
            <p:nvPr/>
          </p:nvSpPr>
          <p:spPr bwMode="auto">
            <a:xfrm>
              <a:off x="442" y="757"/>
              <a:ext cx="1475" cy="16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204266" name="Picture 42" descr="side-29-oe-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" y="820"/>
              <a:ext cx="1600" cy="1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04267" name="Group 43"/>
          <p:cNvGrpSpPr>
            <a:grpSpLocks/>
          </p:cNvGrpSpPr>
          <p:nvPr/>
        </p:nvGrpSpPr>
        <p:grpSpPr bwMode="auto">
          <a:xfrm>
            <a:off x="531813" y="1327150"/>
            <a:ext cx="2593975" cy="2543175"/>
            <a:chOff x="335" y="836"/>
            <a:chExt cx="1634" cy="1602"/>
          </a:xfrm>
        </p:grpSpPr>
        <p:sp>
          <p:nvSpPr>
            <p:cNvPr id="1204268" name="Rectangle 44"/>
            <p:cNvSpPr>
              <a:spLocks noChangeArrowheads="1"/>
            </p:cNvSpPr>
            <p:nvPr/>
          </p:nvSpPr>
          <p:spPr bwMode="auto">
            <a:xfrm>
              <a:off x="410" y="836"/>
              <a:ext cx="1515" cy="1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204269" name="Picture 45" descr="side-29-ep-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" y="939"/>
              <a:ext cx="1634" cy="1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04270" name="Group 46"/>
          <p:cNvGrpSpPr>
            <a:grpSpLocks/>
          </p:cNvGrpSpPr>
          <p:nvPr/>
        </p:nvGrpSpPr>
        <p:grpSpPr bwMode="auto">
          <a:xfrm>
            <a:off x="514350" y="1365250"/>
            <a:ext cx="2641600" cy="2451100"/>
            <a:chOff x="324" y="860"/>
            <a:chExt cx="1664" cy="1544"/>
          </a:xfrm>
        </p:grpSpPr>
        <p:sp>
          <p:nvSpPr>
            <p:cNvPr id="1204271" name="Rectangle 47"/>
            <p:cNvSpPr>
              <a:spLocks noChangeArrowheads="1"/>
            </p:cNvSpPr>
            <p:nvPr/>
          </p:nvSpPr>
          <p:spPr bwMode="auto">
            <a:xfrm>
              <a:off x="324" y="892"/>
              <a:ext cx="1664" cy="15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204272" name="Picture 48" descr="side-29-bal-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" y="860"/>
              <a:ext cx="1600" cy="1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04273" name="Group 49"/>
          <p:cNvGrpSpPr>
            <a:grpSpLocks/>
          </p:cNvGrpSpPr>
          <p:nvPr/>
        </p:nvGrpSpPr>
        <p:grpSpPr bwMode="auto">
          <a:xfrm>
            <a:off x="676275" y="1214438"/>
            <a:ext cx="2505075" cy="2717800"/>
            <a:chOff x="426" y="765"/>
            <a:chExt cx="1578" cy="1712"/>
          </a:xfrm>
        </p:grpSpPr>
        <p:sp>
          <p:nvSpPr>
            <p:cNvPr id="1204274" name="Rectangle 50"/>
            <p:cNvSpPr>
              <a:spLocks noChangeArrowheads="1"/>
            </p:cNvSpPr>
            <p:nvPr/>
          </p:nvSpPr>
          <p:spPr bwMode="auto">
            <a:xfrm>
              <a:off x="426" y="907"/>
              <a:ext cx="1578" cy="15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204275" name="Picture 51" descr="side-29-rem-6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" y="765"/>
              <a:ext cx="1268" cy="1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0" name="Picture 4" descr="Логотип СОКБ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38100" y="68262"/>
            <a:ext cx="13684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600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04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04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204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04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04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204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04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204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1204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04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204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500"/>
                                        <p:tgtEl>
                                          <p:spTgt spid="1204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04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204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1204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04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120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0" dur="500"/>
                                        <p:tgtEl>
                                          <p:spTgt spid="1204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4236" grpId="0" animBg="1"/>
      <p:bldP spid="1204237" grpId="0" autoUpdateAnimBg="0"/>
      <p:bldP spid="1204238" grpId="0" animBg="1"/>
      <p:bldP spid="1204239" grpId="0" autoUpdateAnimBg="0"/>
      <p:bldP spid="1204240" grpId="0" animBg="1"/>
      <p:bldP spid="1204241" grpId="0" autoUpdateAnimBg="0"/>
      <p:bldP spid="1204242" grpId="0" animBg="1"/>
      <p:bldP spid="1204243" grpId="0" autoUpdateAnimBg="0"/>
      <p:bldP spid="1204244" grpId="0" animBg="1"/>
      <p:bldP spid="1204245" grpId="0" autoUpdateAnimBg="0"/>
      <p:bldP spid="1204246" grpId="0" animBg="1"/>
      <p:bldP spid="1204247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Бизнес">
  <a:themeElements>
    <a:clrScheme name="Бизнес">
      <a:dk1>
        <a:sysClr val="windowText" lastClr="000000"/>
      </a:dk1>
      <a:lt1>
        <a:sysClr val="window" lastClr="FFFFFF"/>
      </a:lt1>
      <a:dk2>
        <a:srgbClr val="738450"/>
      </a:dk2>
      <a:lt2>
        <a:srgbClr val="E8E9D1"/>
      </a:lt2>
      <a:accent1>
        <a:srgbClr val="9EB060"/>
      </a:accent1>
      <a:accent2>
        <a:srgbClr val="D09A08"/>
      </a:accent2>
      <a:accent3>
        <a:srgbClr val="F2EC86"/>
      </a:accent3>
      <a:accent4>
        <a:srgbClr val="824F1C"/>
      </a:accent4>
      <a:accent5>
        <a:srgbClr val="511818"/>
      </a:accent5>
      <a:accent6>
        <a:srgbClr val="553876"/>
      </a:accent6>
      <a:hlink>
        <a:srgbClr val="929547"/>
      </a:hlink>
      <a:folHlink>
        <a:srgbClr val="56633C"/>
      </a:folHlink>
    </a:clrScheme>
    <a:fontScheme name="Бизнес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Бизнес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76200" dist="25400" dir="13500000">
              <a:srgbClr val="4B4B4B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3">
            <a:duotone>
              <a:schemeClr val="phClr">
                <a:shade val="10000"/>
                <a:alpha val="30000"/>
                <a:satMod val="60000"/>
              </a:schemeClr>
              <a:schemeClr val="phClr">
                <a:tint val="20000"/>
                <a:alpha val="5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Бизнес.thmx</Template>
  <TotalTime>11484</TotalTime>
  <Words>1020</Words>
  <Application>Microsoft Office PowerPoint</Application>
  <PresentationFormat>Экран (4:3)</PresentationFormat>
  <Paragraphs>192</Paragraphs>
  <Slides>34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6" baseType="lpstr">
      <vt:lpstr>Arial</vt:lpstr>
      <vt:lpstr>Arial Black</vt:lpstr>
      <vt:lpstr>Calibri</vt:lpstr>
      <vt:lpstr>Calisto MT</vt:lpstr>
      <vt:lpstr>Lucida Grande CY</vt:lpstr>
      <vt:lpstr>Script MT Bold</vt:lpstr>
      <vt:lpstr>Stencil</vt:lpstr>
      <vt:lpstr>Times New Roman</vt:lpstr>
      <vt:lpstr>Verdana</vt:lpstr>
      <vt:lpstr>Wingdings</vt:lpstr>
      <vt:lpstr>Бизнес</vt:lpstr>
      <vt:lpstr>Документ</vt:lpstr>
      <vt:lpstr>Практические подходы к изменению стереотипа и организации медицинской помощи после кохлеарной имплантации</vt:lpstr>
      <vt:lpstr> Население 1,647, 161 тысяча человек. Площадь 534.8 тысяч кв. км.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проведения кохлеарной имплантации</vt:lpstr>
      <vt:lpstr>Аудиологическая аппаратура</vt:lpstr>
      <vt:lpstr>Общее количество пациентов, с  проведенной коррекцией слуха методом кохлеарной имплантации в ХМАО 2005-2017 гг. </vt:lpstr>
      <vt:lpstr>Число детей после перенесенной кохлеарной имплантации</vt:lpstr>
      <vt:lpstr>Численность реципиентов систем кохлеарной имплантации в ХМАО-Югре на 2017гг</vt:lpstr>
      <vt:lpstr>Количество билатеральных случаев кохлеарной имплантации по производителям систем у детей в %</vt:lpstr>
      <vt:lpstr>Сроки проведения кохлеарной имплантации у детей в ХМАО-Югре</vt:lpstr>
      <vt:lpstr>    Нормативно-правовая база</vt:lpstr>
      <vt:lpstr>Презентация PowerPoint</vt:lpstr>
      <vt:lpstr>Структура  двухэтапной программы аудиологического скрининга  </vt:lpstr>
      <vt:lpstr>Оценка перспективы проведения кохлеарной имплантации(Elizabeth Daves Neale, 2006)</vt:lpstr>
      <vt:lpstr>Маршрутизация второго этапа</vt:lpstr>
      <vt:lpstr>Маршрутизация второго этапа</vt:lpstr>
      <vt:lpstr>Маршрутизация третьего этапа</vt:lpstr>
      <vt:lpstr>Новые формы документации</vt:lpstr>
      <vt:lpstr>Дополнение в анамнез</vt:lpstr>
      <vt:lpstr>Клинический диагноз: </vt:lpstr>
      <vt:lpstr>Количество выполненных (2015-2017гг) и планируемых  (2018г) замен речевых процессоров систем кохлеарной имплантации в ХМАО</vt:lpstr>
      <vt:lpstr>Число детей прошедших медицинскую реабилитацию после кохлеарной имплантации</vt:lpstr>
      <vt:lpstr>Сервис и гарантии на территории</vt:lpstr>
      <vt:lpstr>Дневной стационар центра сурдологии и слухопротезирования</vt:lpstr>
      <vt:lpstr>Научно-практическая конференция «Новые возможности реабилитации пациентов с нарушениями слуха»</vt:lpstr>
      <vt:lpstr>Презентация PowerPoint</vt:lpstr>
      <vt:lpstr>Презентация PowerPoint</vt:lpstr>
      <vt:lpstr>Центр сурдологии и слухопротезирования в ХМАО-ЮГРЕ это -</vt:lpstr>
      <vt:lpstr>Сотрудничество</vt:lpstr>
      <vt:lpstr>Спасибо  за внимание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эффективности сурдологической службы ХМАО-Югры</dc:title>
  <dc:creator>VasilevaEN</dc:creator>
  <cp:lastModifiedBy>Шереметьева Вероника Викторовна</cp:lastModifiedBy>
  <cp:revision>129</cp:revision>
  <dcterms:created xsi:type="dcterms:W3CDTF">2013-12-11T06:59:25Z</dcterms:created>
  <dcterms:modified xsi:type="dcterms:W3CDTF">2018-02-13T09:00:59Z</dcterms:modified>
</cp:coreProperties>
</file>