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811" r:id="rId2"/>
  </p:sldMasterIdLst>
  <p:notesMasterIdLst>
    <p:notesMasterId r:id="rId25"/>
  </p:notesMasterIdLst>
  <p:sldIdLst>
    <p:sldId id="302" r:id="rId3"/>
    <p:sldId id="338" r:id="rId4"/>
    <p:sldId id="339" r:id="rId5"/>
    <p:sldId id="341" r:id="rId6"/>
    <p:sldId id="342" r:id="rId7"/>
    <p:sldId id="347" r:id="rId8"/>
    <p:sldId id="348" r:id="rId9"/>
    <p:sldId id="349" r:id="rId10"/>
    <p:sldId id="350" r:id="rId11"/>
    <p:sldId id="351" r:id="rId12"/>
    <p:sldId id="352" r:id="rId13"/>
    <p:sldId id="353" r:id="rId14"/>
    <p:sldId id="354" r:id="rId15"/>
    <p:sldId id="355" r:id="rId16"/>
    <p:sldId id="356" r:id="rId17"/>
    <p:sldId id="357" r:id="rId18"/>
    <p:sldId id="358" r:id="rId19"/>
    <p:sldId id="359" r:id="rId20"/>
    <p:sldId id="343" r:id="rId21"/>
    <p:sldId id="344" r:id="rId22"/>
    <p:sldId id="345" r:id="rId23"/>
    <p:sldId id="337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7D31"/>
    <a:srgbClr val="FF0000"/>
    <a:srgbClr val="CC0000"/>
    <a:srgbClr val="FF3300"/>
    <a:srgbClr val="FFFF09"/>
    <a:srgbClr val="088209"/>
    <a:srgbClr val="307ABB"/>
    <a:srgbClr val="2C77B9"/>
    <a:srgbClr val="3791D3"/>
    <a:srgbClr val="2D77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>
        <p:scale>
          <a:sx n="75" d="100"/>
          <a:sy n="75" d="100"/>
        </p:scale>
        <p:origin x="-198" y="-75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2AFAB62-C828-4694-9A30-92530B0832FB}" type="datetimeFigureOut">
              <a:rPr lang="ru-RU" smtClean="0"/>
              <a:t>05.08.2019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0D067-E5ED-45C4-982E-1957FC01227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59539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7CCD2B-726A-4D04-BB42-7075F5B517C2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4355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CA6133-0ACF-46A6-ABBE-D6B775EAA564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0222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895715E-7E70-4007-99B3-C05E456BAB85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940766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14C065C-980E-480E-AAC2-701D74E530C2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640700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B769412-F318-486D-94D1-A87B4FAEAE9A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4363086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27E49A4-7D64-4EFA-ADF7-DB944AB5AABD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1986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BB8E84B-E63A-43D3-9807-E32373C2DFA4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712974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4E95414-B5CE-432B-9B7C-ADD5E1CA234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3454002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0F2D760-8C7F-4981-B8C8-74F93206B1A3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4264474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862A265-EAFA-4121-9139-3304B8BC83FB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5012154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9756218-EFDE-4CE1-A8F5-EEA976A910C7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79328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9B2400-033D-4511-B312-63E32BCA125B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38282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1653053-91C3-4912-AEB8-8464A595135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350328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A6F73A-20C5-48A3-9276-9BF3B7492321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27628840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5AC6F64-0D17-4A24-A0C2-9EF57832916C}" type="datetime1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05.08.2019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B0D9584-3E4E-424E-9A59-FC9AF5B00709}" type="slidenum">
              <a:rPr kumimoji="0" lang="ru-RU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ru-RU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11784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691B34-DC5A-4389-B17F-F0D00C2F9568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38212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3CB739-A42A-4CF1-9467-2B4FE31EB16E}" type="datetime1">
              <a:rPr lang="ru-RU" smtClean="0"/>
              <a:t>05.08.2019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25212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F36E86-3837-4ACE-BD40-8A852D36B215}" type="datetime1">
              <a:rPr lang="ru-RU" smtClean="0"/>
              <a:t>05.08.2019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41803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601D8C-6D48-4357-8C1E-59CAD10DBFBD}" type="datetime1">
              <a:rPr lang="ru-RU" smtClean="0"/>
              <a:t>05.08.2019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75943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7422A-A35F-49B0-BAC8-67DEA3E78B4C}" type="datetime1">
              <a:rPr lang="ru-RU" smtClean="0"/>
              <a:t>05.08.2019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18584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2D79F9-BB83-4215-BB90-0D00FC132671}" type="datetime1">
              <a:rPr lang="ru-RU" smtClean="0"/>
              <a:t>05.08.2019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97011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1EA113-8544-48ED-8C98-AD8317472EB0}" type="datetime1">
              <a:rPr lang="ru-RU" smtClean="0"/>
              <a:t>05.08.2019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60640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A10765-96E1-4746-8F5E-666B678CD7F7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91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E6C55C-34E5-47FE-8BF5-65E33835712E}" type="datetime1">
              <a:rPr lang="ru-RU" smtClean="0"/>
              <a:t>05.08.2019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9076-DF6E-4F76-BFE8-D85F6598534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8958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  <p:sldLayoutId id="2147483813" r:id="rId2"/>
    <p:sldLayoutId id="2147483814" r:id="rId3"/>
    <p:sldLayoutId id="2147483815" r:id="rId4"/>
    <p:sldLayoutId id="2147483816" r:id="rId5"/>
    <p:sldLayoutId id="2147483817" r:id="rId6"/>
    <p:sldLayoutId id="2147483818" r:id="rId7"/>
    <p:sldLayoutId id="2147483819" r:id="rId8"/>
    <p:sldLayoutId id="2147483820" r:id="rId9"/>
    <p:sldLayoutId id="2147483821" r:id="rId10"/>
    <p:sldLayoutId id="2147483822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6.png"/><Relationship Id="rId7" Type="http://schemas.openxmlformats.org/officeDocument/2006/relationships/image" Target="../media/image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7.xml"/><Relationship Id="rId6" Type="http://schemas.microsoft.com/office/2007/relationships/hdphoto" Target="../media/hdphoto1.wdp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 txBox="1">
            <a:spLocks/>
          </p:cNvSpPr>
          <p:nvPr/>
        </p:nvSpPr>
        <p:spPr>
          <a:xfrm>
            <a:off x="0" y="1182252"/>
            <a:ext cx="12192000" cy="309700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</a:pPr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Профилактика </a:t>
            </a:r>
            <a:b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6000" b="1" dirty="0" smtClean="0">
                <a:ln w="6600">
                  <a:solidFill>
                    <a:schemeClr val="accent2"/>
                  </a:solidFill>
                  <a:prstDash val="solid"/>
                </a:ln>
                <a:solidFill>
                  <a:srgbClr val="FFFFFF"/>
                </a:solidFill>
                <a:effectLst>
                  <a:outerShdw dist="38100" dir="2700000" algn="tl" rotWithShape="0">
                    <a:schemeClr val="accent2"/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младенческой смертности</a:t>
            </a:r>
            <a:endParaRPr lang="ru-RU" sz="6000" b="1" dirty="0">
              <a:ln w="6600">
                <a:solidFill>
                  <a:schemeClr val="accent2"/>
                </a:solidFill>
                <a:prstDash val="solid"/>
              </a:ln>
              <a:solidFill>
                <a:srgbClr val="FFFFFF"/>
              </a:solidFill>
              <a:effectLst>
                <a:outerShdw dist="38100" dir="2700000" algn="tl" rotWithShape="0">
                  <a:schemeClr val="accent2"/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70338" y="0"/>
            <a:ext cx="0" cy="6858000"/>
          </a:xfrm>
          <a:prstGeom prst="line">
            <a:avLst/>
          </a:prstGeom>
          <a:ln w="127000" cmpd="thickThin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flipH="1">
            <a:off x="12243097" y="0"/>
            <a:ext cx="0" cy="6858000"/>
          </a:xfrm>
          <a:prstGeom prst="line">
            <a:avLst/>
          </a:prstGeom>
          <a:ln w="127000" cmpd="thickThin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2694" y="4079636"/>
            <a:ext cx="8946363" cy="222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0014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6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3982882"/>
            <a:ext cx="550905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Лучше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если первые полгода ребенок будет спать в одной с вами комнате.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кладите ребенка спать с собой в постель - это увеличивает риск СВСМ даже у некурящих матерей.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Укладывание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младенца с собой в кровать так же может привести к удушению, перекрыванию дыхательных путей, придавливанию ребенка.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Прямоугольник 6"/>
          <p:cNvSpPr/>
          <p:nvPr/>
        </p:nvSpPr>
        <p:spPr>
          <a:xfrm>
            <a:off x="427292" y="2101721"/>
            <a:ext cx="55090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Спите в одной комнате, но не в одной кровати! 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Рисунок 2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074" t="-178" r="5501" b="178"/>
          <a:stretch/>
        </p:blipFill>
        <p:spPr>
          <a:xfrm>
            <a:off x="6906069" y="599399"/>
            <a:ext cx="4664543" cy="5659200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249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7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141709"/>
            <a:ext cx="535051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перегревайте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ребенка</a:t>
            </a:r>
            <a:endParaRPr lang="en-US" sz="4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Чтобы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перегреть ребенка, пока он спит, одевайте его так, чтобы на нем было на один слой одежды больше, чем взрослый человек надел бы в данном помещении для того, чтобы чувствовать себя комфортно.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Следите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 симптомами перегревания, такими как капли пота, влажные волосы.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накрывайте лицо ребенка шапкой или капюшоном.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ваш ребенок доношенный, через несколько дней после рождения ему вообще не нужен чепчик дома.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6" t="8064" r="216" b="3573"/>
          <a:stretch/>
        </p:blipFill>
        <p:spPr>
          <a:xfrm>
            <a:off x="6916341" y="3486777"/>
            <a:ext cx="4644000" cy="273304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299"/>
          <a:stretch/>
        </p:blipFill>
        <p:spPr>
          <a:xfrm>
            <a:off x="6916341" y="626548"/>
            <a:ext cx="4644000" cy="273965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554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8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0" y="2078256"/>
            <a:ext cx="5313493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Встаньте на учет по беременности и соблюдайте предписания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врача 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Тщательный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внимательный дородовый уход важен для защиты здоровья вашего будущего ребенка, снижения риска преждевременных родов и рождения ребенка с очень низкой массой тела (оба - факторы риска СВСМ).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Выполняйте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 назначения врача во время беременности, как в плане обследования, так и в плане лечения.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621"/>
          <a:stretch/>
        </p:blipFill>
        <p:spPr>
          <a:xfrm>
            <a:off x="6903741" y="560062"/>
            <a:ext cx="4669200" cy="277593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11" b="7162"/>
          <a:stretch/>
        </p:blipFill>
        <p:spPr>
          <a:xfrm>
            <a:off x="6903741" y="3464527"/>
            <a:ext cx="4669200" cy="2763296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68646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051119"/>
            <a:ext cx="5361102" cy="15081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5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курите! </a:t>
            </a:r>
            <a:endParaRPr lang="ru-RU" sz="5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Практически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все исследования определили, что курение во время беременности повышает риск СВСМ.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7" name="Овал 6"/>
          <p:cNvSpPr/>
          <p:nvPr/>
        </p:nvSpPr>
        <p:spPr>
          <a:xfrm>
            <a:off x="7066945" y="1169457"/>
            <a:ext cx="4408874" cy="4408874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7162" y="1089674"/>
            <a:ext cx="4568441" cy="4568441"/>
          </a:xfrm>
          <a:prstGeom prst="rect">
            <a:avLst/>
          </a:prstGeom>
          <a:noFill/>
        </p:spPr>
      </p:pic>
      <p:sp>
        <p:nvSpPr>
          <p:cNvPr id="26" name="Прямоугольник 25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7" name="Группа 26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8" name="Группа 27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1" name="Прямая соединительная линия 30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2" name="Прямая соединительная линия 31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9" name="Прямая соединительная линия 28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3077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0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313189"/>
            <a:ext cx="536110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употребляйте алкоголь и запрещенные вещества во время беременности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Употребление алкоголя и запрещенных веществ - это факторы риска СВСМ. И, безусловно, эти факторы могут в значительной мере отразиться на здоровье вашего будущего ребенка.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17" name="Рисунок 1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489" y="1125414"/>
            <a:ext cx="4607169" cy="4607169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3933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Группа 12"/>
          <p:cNvGrpSpPr/>
          <p:nvPr/>
        </p:nvGrpSpPr>
        <p:grpSpPr>
          <a:xfrm>
            <a:off x="6284686" y="3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270689"/>
            <a:ext cx="5384053" cy="32624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Берегите ребенка от сигаретного дыма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  <a:endParaRPr lang="en-US" sz="4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Сохраняйте воздух в доме, машине и любом другом месте свободным от сигаретного дыма.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кто-то из близких курит, убедитесь, что они делают это за пределами дома, квартиры.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вы сами курите, то лучше всего бросить эту вредную привычку.</a:t>
            </a:r>
          </a:p>
        </p:txBody>
      </p:sp>
      <p:sp>
        <p:nvSpPr>
          <p:cNvPr id="17" name="Овал 16"/>
          <p:cNvSpPr/>
          <p:nvPr/>
        </p:nvSpPr>
        <p:spPr>
          <a:xfrm>
            <a:off x="6983715" y="1143002"/>
            <a:ext cx="4572000" cy="4572000"/>
          </a:xfrm>
          <a:prstGeom prst="ellipse">
            <a:avLst/>
          </a:prstGeom>
          <a:solidFill>
            <a:schemeClr val="bg1"/>
          </a:solidFill>
          <a:ln w="317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18" name="Группа 17"/>
          <p:cNvGrpSpPr/>
          <p:nvPr/>
        </p:nvGrpSpPr>
        <p:grpSpPr>
          <a:xfrm>
            <a:off x="7532358" y="1788484"/>
            <a:ext cx="2933097" cy="3636808"/>
            <a:chOff x="4804314" y="781898"/>
            <a:chExt cx="3901559" cy="4837623"/>
          </a:xfrm>
        </p:grpSpPr>
        <p:pic>
          <p:nvPicPr>
            <p:cNvPr id="7" name="Рисунок 6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186446">
              <a:off x="6000773" y="781898"/>
              <a:ext cx="2705100" cy="3810000"/>
            </a:xfrm>
            <a:prstGeom prst="rect">
              <a:avLst/>
            </a:prstGeom>
          </p:spPr>
        </p:pic>
        <p:pic>
          <p:nvPicPr>
            <p:cNvPr id="2" name="Рисунок 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04314" y="1989589"/>
              <a:ext cx="3629932" cy="3629932"/>
            </a:xfrm>
            <a:prstGeom prst="rect">
              <a:avLst/>
            </a:prstGeom>
          </p:spPr>
        </p:pic>
      </p:grpSp>
      <p:cxnSp>
        <p:nvCxnSpPr>
          <p:cNvPr id="20" name="Прямая соединительная линия 19"/>
          <p:cNvCxnSpPr/>
          <p:nvPr/>
        </p:nvCxnSpPr>
        <p:spPr>
          <a:xfrm flipH="1">
            <a:off x="7831213" y="1587409"/>
            <a:ext cx="2903381" cy="3547299"/>
          </a:xfrm>
          <a:prstGeom prst="line">
            <a:avLst/>
          </a:prstGeom>
          <a:ln w="317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Прямоугольник 22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7207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232144"/>
            <a:ext cx="5410801" cy="41242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Вакцинируйте ребенка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</a:t>
            </a:r>
            <a:endParaRPr lang="en-US" sz="4000" b="1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/>
            <a:endParaRPr lang="ru-RU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Иммунопрофилактика инфекционных болезней путем вакцинации в соответствии с рекомендованным графиком может снизить риск СВСМ до 50%.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Недоношенным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детям и детям, перенесшим патологические состояния во время родов и в период новорожденности (первые 28 дней жизни), могут быть показаны дополнительные иммунопрофилактические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мероприятия.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Проконсультируйтесь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этому вопросу с врачами - неонатологами отделениям патологии новорожденных или участковым педиатром.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9" t="2576" r="31109" b="6173"/>
          <a:stretch/>
        </p:blipFill>
        <p:spPr>
          <a:xfrm>
            <a:off x="6903741" y="599268"/>
            <a:ext cx="4669200" cy="5659461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137799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193832"/>
            <a:ext cx="5509052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Кормите грудью, если </a:t>
            </a:r>
            <a:r>
              <a:rPr lang="ru-RU" sz="4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можете</a:t>
            </a:r>
            <a:endParaRPr lang="ru-RU" sz="4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Исключительно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грудное вскармливание в течение 4-6 месяцев снижает этот риск СВСМ примерно на 70%.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3" r="33090"/>
          <a:stretch/>
        </p:blipFill>
        <p:spPr>
          <a:xfrm>
            <a:off x="6907123" y="599399"/>
            <a:ext cx="4662435" cy="56592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0369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076152"/>
            <a:ext cx="5509052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Предложите ребенку соску, когда укладываете 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спать</a:t>
            </a:r>
            <a:endParaRPr lang="ru-RU" sz="3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Точный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механизм этой меры в настоящее время не определен, </a:t>
            </a:r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тем</a:t>
            </a:r>
            <a:r>
              <a:rPr lang="en-US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</a:t>
            </a:r>
            <a:r>
              <a:rPr lang="ru-RU" sz="1400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неменее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 учитывая такую взаимосвязь, рекомендуется давать ребенку пустышку при укладывании спать в течение первого года жизни.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во время сна ребенок выронил соску, не нужно пытаться засунуть ее обратно.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заставляйте ребенка сосать пустышку, если он этого не хочет.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используйте пустышку, пока грудное вскармливание не установится хорошо.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правило, на это уходит 3-4 недели после родов.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16"/>
          <a:stretch/>
        </p:blipFill>
        <p:spPr>
          <a:xfrm>
            <a:off x="6903741" y="617026"/>
            <a:ext cx="4669200" cy="278936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04"/>
          <a:stretch/>
        </p:blipFill>
        <p:spPr>
          <a:xfrm>
            <a:off x="6903741" y="3476729"/>
            <a:ext cx="4669200" cy="2753789"/>
          </a:xfrm>
          <a:prstGeom prst="rect">
            <a:avLst/>
          </a:prstGeom>
        </p:spPr>
      </p:pic>
      <p:grpSp>
        <p:nvGrpSpPr>
          <p:cNvPr id="21" name="Группа 20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9" name="Прямая соединительная линия 8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0" name="Прямая соединительная линия 9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1" name="Прямая соединительная линия 10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15" name="Прямая соединительная линия 14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19" name="Прямая соединительная линия 18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" name="Рисунок 1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182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Прямоугольник с двумя скругленными соседними углами 42"/>
          <p:cNvSpPr/>
          <p:nvPr/>
        </p:nvSpPr>
        <p:spPr>
          <a:xfrm rot="5400000">
            <a:off x="5535188" y="-1991943"/>
            <a:ext cx="730164" cy="11584927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Прямоугольник с двумя скругленными соседними углами 41"/>
          <p:cNvSpPr/>
          <p:nvPr/>
        </p:nvSpPr>
        <p:spPr>
          <a:xfrm rot="5400000">
            <a:off x="5440933" y="-1018292"/>
            <a:ext cx="918672" cy="11584927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1" name="Прямоугольник с двумя скругленными соседними углами 40"/>
          <p:cNvSpPr/>
          <p:nvPr/>
        </p:nvSpPr>
        <p:spPr>
          <a:xfrm rot="5400000">
            <a:off x="5440933" y="61140"/>
            <a:ext cx="918672" cy="11584927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0" name="Прямоугольник с двумя скругленными соседними углами 39"/>
          <p:cNvSpPr/>
          <p:nvPr/>
        </p:nvSpPr>
        <p:spPr>
          <a:xfrm rot="5400000">
            <a:off x="5440932" y="-2947094"/>
            <a:ext cx="918672" cy="11584927"/>
          </a:xfrm>
          <a:prstGeom prst="round2SameRect">
            <a:avLst/>
          </a:prstGeom>
          <a:solidFill>
            <a:schemeClr val="accent2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5968246" y="695146"/>
            <a:ext cx="5647116" cy="1062907"/>
          </a:xfrm>
          <a:prstGeom prst="rect">
            <a:avLst/>
          </a:pr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321547" y="2386032"/>
            <a:ext cx="11267878" cy="3970318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Пеленание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умеренно ограничивает подвижность ребенка, создает определенное чувство комфорта и безопасности. Однако следует помнить, что излишнее или слишком тугое пеленание может привести к перегреванию ребенка</a:t>
            </a: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Вы пеленаете ребенка, используйте тонкие одеяла и убедитесь, что в комнате не слишком жарко. И, конечно же, никогда не кладите </a:t>
            </a:r>
            <a:r>
              <a:rPr lang="ru-RU" dirty="0" err="1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запеленованного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ребенка на живот.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Когда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ребенок подрастает, он начинает пытаться перевернуться или может выбраться из пеленок. </a:t>
            </a:r>
            <a: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этом случае лучше перестать его пеленать, так как это может привести к небезопасным перетяжкам пеленками или закрыванию лица. </a:t>
            </a:r>
            <a:endParaRPr lang="en-US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По вопросам профилактики Синдрома Внезапной Смерти Младенца Вы можете проконсультироваться у своего участкового педиатра или врача - неонатолога, который занимался выхаживанием Вашего ребенка в периоде новорожденности.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427290" y="695146"/>
            <a:ext cx="11265442" cy="1065288"/>
            <a:chOff x="427290" y="695146"/>
            <a:chExt cx="11265442" cy="1065288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5930780" y="728081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 flipV="1">
              <a:off x="427290" y="1743343"/>
              <a:ext cx="5542639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5894530" y="695146"/>
              <a:ext cx="5798202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1654511" y="725700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70338" y="0"/>
            <a:ext cx="2289927" cy="6858000"/>
            <a:chOff x="70338" y="0"/>
            <a:chExt cx="2289927" cy="685800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07805" y="1743343"/>
              <a:ext cx="225246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107805" y="930605"/>
            <a:ext cx="5822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ли пеленать ребенка?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6059633" y="780211"/>
            <a:ext cx="546602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100"/>
              </a:spcBef>
              <a:spcAft>
                <a:spcPts val="1665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Пеленание может помочь предотвратить СВСМ. В этом случае, ребенку легче оставаться на спине во время сна. </a:t>
            </a: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763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41831" y="1187499"/>
            <a:ext cx="572400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Синдром внезапной смерти младенца (далее - СВСМ)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ctr">
              <a:spcAft>
                <a:spcPts val="0"/>
              </a:spcAft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и смерть детей от внешних причин - ведущие причины смерти детей</a:t>
            </a:r>
            <a:endParaRPr lang="ru-RU" sz="2400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marL="12700" algn="ctr">
              <a:spcAft>
                <a:spcPts val="1500"/>
              </a:spcAft>
            </a:pP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от 1 месяца до 1 года.</a:t>
            </a:r>
            <a:endParaRPr lang="ru-RU" sz="2400" b="1" dirty="0">
              <a:effectLst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1833" y="3650537"/>
            <a:ext cx="5724000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69900" algn="just">
              <a:spcBef>
                <a:spcPts val="2100"/>
              </a:spcBef>
              <a:spcAft>
                <a:spcPts val="1665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Синдром внезапной смерти младенца - это не заболевание и не болезненное состояние. Тот факт, что это случается без предупреждения, без каких-либо предпосылок, делает синдром внезапной смерти младенца тяжелым, невыносимым испытанием для родителей.</a:t>
            </a:r>
            <a:endParaRPr lang="ru-RU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16" r="3198"/>
          <a:stretch/>
        </p:blipFill>
        <p:spPr>
          <a:xfrm>
            <a:off x="6397951" y="0"/>
            <a:ext cx="5794049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2" name="Прямая соединительная линия 11"/>
          <p:cNvCxnSpPr/>
          <p:nvPr/>
        </p:nvCxnSpPr>
        <p:spPr>
          <a:xfrm>
            <a:off x="70338" y="0"/>
            <a:ext cx="0" cy="6858000"/>
          </a:xfrm>
          <a:prstGeom prst="line">
            <a:avLst/>
          </a:prstGeom>
          <a:ln w="127000" cmpd="thickThin">
            <a:solidFill>
              <a:srgbClr val="ED7D3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59116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07605" y="1777105"/>
            <a:ext cx="11265813" cy="10265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это </a:t>
            </a: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защитит Вашего ребенка от травм в случае автомобильной аварии. Не думайте, что если Вы строго соблюдаете правила дорожного движения, то Вам ничего не угрожает, есть другие, менее опытные участники дорожного движения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27290" y="695146"/>
            <a:ext cx="11265442" cy="2108522"/>
            <a:chOff x="427290" y="695146"/>
            <a:chExt cx="11265442" cy="2108522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5930780" y="728081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 flipV="1">
              <a:off x="427290" y="1743343"/>
              <a:ext cx="5542639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5894530" y="695146"/>
              <a:ext cx="5798202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1654511" y="725701"/>
              <a:ext cx="0" cy="2077967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70338" y="0"/>
            <a:ext cx="2289927" cy="6858000"/>
            <a:chOff x="70338" y="0"/>
            <a:chExt cx="2289927" cy="685800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07805" y="1743343"/>
              <a:ext cx="225246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107805" y="930605"/>
            <a:ext cx="5822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Безопасность в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автомобиле</a:t>
            </a:r>
            <a:endParaRPr lang="ru-RU" sz="2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1610390" y="3403690"/>
            <a:ext cx="5460159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100"/>
              </a:spcBef>
              <a:spcAft>
                <a:spcPts val="1665"/>
              </a:spcAft>
            </a:pPr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Никогда не оставляйте ребенка одного без присмотра в автомобиле даже если Вы планируете отойти ненадолго, возьмите ребенка с 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собой</a:t>
            </a:r>
            <a:endParaRPr lang="ru-RU" sz="3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5968246" y="779544"/>
            <a:ext cx="5505173" cy="137473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2500"/>
              </a:lnSpc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Вы планируете перевозить Вашего ребенка в автомобиле, обязательно используйте специальную люльку для перевозки младенцев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,</a:t>
            </a:r>
            <a: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5968246" y="685622"/>
            <a:ext cx="5647116" cy="1062907"/>
          </a:xfrm>
          <a:prstGeom prst="rect">
            <a:avLst/>
          </a:pr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Прямоугольник 24"/>
          <p:cNvSpPr/>
          <p:nvPr/>
        </p:nvSpPr>
        <p:spPr>
          <a:xfrm>
            <a:off x="70338" y="1748796"/>
            <a:ext cx="11545024" cy="1062907"/>
          </a:xfrm>
          <a:prstGeom prst="rect">
            <a:avLst/>
          </a:pr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6" name="Рисунок 2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208" y="2943846"/>
            <a:ext cx="3914154" cy="391415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450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Прямоугольник 24"/>
          <p:cNvSpPr/>
          <p:nvPr/>
        </p:nvSpPr>
        <p:spPr>
          <a:xfrm>
            <a:off x="5968246" y="695146"/>
            <a:ext cx="5647116" cy="1062907"/>
          </a:xfrm>
          <a:prstGeom prst="rect">
            <a:avLst/>
          </a:pr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Прямоугольник 7"/>
          <p:cNvSpPr/>
          <p:nvPr/>
        </p:nvSpPr>
        <p:spPr>
          <a:xfrm>
            <a:off x="6199079" y="966042"/>
            <a:ext cx="523519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2100"/>
              </a:spcBef>
              <a:spcAft>
                <a:spcPts val="1665"/>
              </a:spcAft>
            </a:pPr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последнее время участились случаи смерти детей от утопления во время </a:t>
            </a:r>
            <a:r>
              <a:rPr lang="ru-RU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купания.</a:t>
            </a:r>
            <a:endParaRPr lang="ru-RU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4" name="Группа 13"/>
          <p:cNvGrpSpPr/>
          <p:nvPr/>
        </p:nvGrpSpPr>
        <p:grpSpPr>
          <a:xfrm>
            <a:off x="427290" y="695146"/>
            <a:ext cx="11265442" cy="1065288"/>
            <a:chOff x="427290" y="695146"/>
            <a:chExt cx="11265442" cy="1065288"/>
          </a:xfrm>
        </p:grpSpPr>
        <p:cxnSp>
          <p:nvCxnSpPr>
            <p:cNvPr id="15" name="Прямая соединительная линия 14"/>
            <p:cNvCxnSpPr/>
            <p:nvPr/>
          </p:nvCxnSpPr>
          <p:spPr>
            <a:xfrm flipV="1">
              <a:off x="5930780" y="728081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6" name="Прямая соединительная линия 15"/>
            <p:cNvCxnSpPr/>
            <p:nvPr/>
          </p:nvCxnSpPr>
          <p:spPr>
            <a:xfrm flipH="1" flipV="1">
              <a:off x="427290" y="1724295"/>
              <a:ext cx="5542639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/>
            <p:nvPr/>
          </p:nvCxnSpPr>
          <p:spPr>
            <a:xfrm flipH="1">
              <a:off x="5894530" y="695146"/>
              <a:ext cx="5798202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flipV="1">
              <a:off x="11654511" y="725700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9" name="Группа 18"/>
          <p:cNvGrpSpPr/>
          <p:nvPr/>
        </p:nvGrpSpPr>
        <p:grpSpPr>
          <a:xfrm>
            <a:off x="70338" y="0"/>
            <a:ext cx="2289927" cy="6858000"/>
            <a:chOff x="70338" y="0"/>
            <a:chExt cx="2289927" cy="6858000"/>
          </a:xfrm>
        </p:grpSpPr>
        <p:cxnSp>
          <p:nvCxnSpPr>
            <p:cNvPr id="20" name="Прямая соединительная линия 19"/>
            <p:cNvCxnSpPr/>
            <p:nvPr/>
          </p:nvCxnSpPr>
          <p:spPr>
            <a:xfrm flipH="1">
              <a:off x="107805" y="1743343"/>
              <a:ext cx="225246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Прямоугольник 21"/>
          <p:cNvSpPr/>
          <p:nvPr/>
        </p:nvSpPr>
        <p:spPr>
          <a:xfrm>
            <a:off x="107805" y="930605"/>
            <a:ext cx="58229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Безопасность при купании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1234035" y="3565359"/>
            <a:ext cx="5460159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100"/>
              </a:spcBef>
              <a:spcAft>
                <a:spcPts val="1665"/>
              </a:spcAft>
            </a:pPr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Никогда не оставляйте ребенка без присмотра во время </a:t>
            </a:r>
            <a:r>
              <a:rPr lang="ru-RU" sz="30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купания</a:t>
            </a:r>
            <a:endParaRPr lang="ru-RU" sz="3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01208" y="2943846"/>
            <a:ext cx="3914154" cy="391415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80212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1536700" y="2686672"/>
            <a:ext cx="9182100" cy="13589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36701" y="1973885"/>
            <a:ext cx="9182100" cy="2784475"/>
          </a:xfrm>
        </p:spPr>
        <p:txBody>
          <a:bodyPr>
            <a:noAutofit/>
          </a:bodyPr>
          <a:lstStyle/>
          <a:p>
            <a:pPr lvl="0" algn="ctr"/>
            <a:r>
              <a:rPr lang="ru-RU" sz="6000" b="1" i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Спасибо за внимание</a:t>
            </a:r>
            <a:endParaRPr lang="ru-RU" sz="6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9" name="Группа 8"/>
          <p:cNvGrpSpPr/>
          <p:nvPr/>
        </p:nvGrpSpPr>
        <p:grpSpPr>
          <a:xfrm>
            <a:off x="70338" y="0"/>
            <a:ext cx="1466362" cy="6858000"/>
            <a:chOff x="70338" y="0"/>
            <a:chExt cx="1466362" cy="6858000"/>
          </a:xfrm>
        </p:grpSpPr>
        <p:cxnSp>
          <p:nvCxnSpPr>
            <p:cNvPr id="10" name="Прямая соединительная линия 9"/>
            <p:cNvCxnSpPr/>
            <p:nvPr/>
          </p:nvCxnSpPr>
          <p:spPr>
            <a:xfrm flipH="1">
              <a:off x="107805" y="3369565"/>
              <a:ext cx="1428895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7552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189291" y="2466830"/>
            <a:ext cx="5600540" cy="923330"/>
          </a:xfrm>
          <a:prstGeom prst="rect">
            <a:avLst/>
          </a:prstGeom>
          <a:solidFill>
            <a:schemeClr val="accent2">
              <a:alpha val="12000"/>
            </a:schemeClr>
          </a:solidFill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Большинство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экспертов считают, что этому синдрому подвержены дети, у которых есть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ряд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факторов уязвимости: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47" name="Прямая соединительная линия 46"/>
          <p:cNvCxnSpPr>
            <a:stCxn id="37" idx="5"/>
          </p:cNvCxnSpPr>
          <p:nvPr/>
        </p:nvCxnSpPr>
        <p:spPr>
          <a:xfrm>
            <a:off x="1603744" y="3441089"/>
            <a:ext cx="1412600" cy="895694"/>
          </a:xfrm>
          <a:prstGeom prst="line">
            <a:avLst/>
          </a:prstGeom>
          <a:ln>
            <a:solidFill>
              <a:srgbClr val="CC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>
            <a:stCxn id="38" idx="7"/>
          </p:cNvCxnSpPr>
          <p:nvPr/>
        </p:nvCxnSpPr>
        <p:spPr>
          <a:xfrm flipV="1">
            <a:off x="1603744" y="4336783"/>
            <a:ext cx="1412600" cy="976725"/>
          </a:xfrm>
          <a:prstGeom prst="line">
            <a:avLst/>
          </a:prstGeom>
          <a:ln>
            <a:solidFill>
              <a:srgbClr val="CC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1" name="Прямая соединительная линия 50"/>
          <p:cNvCxnSpPr>
            <a:endCxn id="39" idx="1"/>
          </p:cNvCxnSpPr>
          <p:nvPr/>
        </p:nvCxnSpPr>
        <p:spPr>
          <a:xfrm>
            <a:off x="3016344" y="4336783"/>
            <a:ext cx="1416982" cy="976725"/>
          </a:xfrm>
          <a:prstGeom prst="line">
            <a:avLst/>
          </a:prstGeom>
          <a:ln>
            <a:solidFill>
              <a:srgbClr val="CC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>
            <a:endCxn id="36" idx="3"/>
          </p:cNvCxnSpPr>
          <p:nvPr/>
        </p:nvCxnSpPr>
        <p:spPr>
          <a:xfrm flipV="1">
            <a:off x="3016344" y="3441089"/>
            <a:ext cx="1416982" cy="895693"/>
          </a:xfrm>
          <a:prstGeom prst="line">
            <a:avLst/>
          </a:prstGeom>
          <a:ln>
            <a:solidFill>
              <a:srgbClr val="CC000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2" name="Прямоугольник 1"/>
          <p:cNvSpPr/>
          <p:nvPr/>
        </p:nvSpPr>
        <p:spPr>
          <a:xfrm>
            <a:off x="5968246" y="703000"/>
            <a:ext cx="564711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Ученые исследовали большое число случаев синдрома внезапной смерти младенцев за последние 40 лет, но до сих пор четкий ответ на этот вопрос не найден.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7805" y="737092"/>
            <a:ext cx="582297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Что вызывает синдром </a:t>
            </a: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/>
            </a:r>
            <a:b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</a:br>
            <a:r>
              <a:rPr lang="ru-RU" sz="2400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внезапной </a:t>
            </a:r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смерти?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634385" y="3451266"/>
            <a:ext cx="6096000" cy="300082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незрелость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ненормальная работа сердца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заболевания дыхательной системы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незрелость системы пробуждения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малая масса тела при рождении</a:t>
            </a:r>
          </a:p>
          <a:p>
            <a:pPr>
              <a:lnSpc>
                <a:spcPct val="150000"/>
              </a:lnSpc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сон на животе или на мягкой кровати во время критического периода их развития.</a:t>
            </a:r>
          </a:p>
        </p:txBody>
      </p:sp>
      <p:grpSp>
        <p:nvGrpSpPr>
          <p:cNvPr id="57" name="Группа 56"/>
          <p:cNvGrpSpPr/>
          <p:nvPr/>
        </p:nvGrpSpPr>
        <p:grpSpPr>
          <a:xfrm>
            <a:off x="6189292" y="3390160"/>
            <a:ext cx="5600539" cy="2529704"/>
            <a:chOff x="6189292" y="3390160"/>
            <a:chExt cx="5600539" cy="2529704"/>
          </a:xfrm>
          <a:solidFill>
            <a:schemeClr val="accent2"/>
          </a:solidFill>
        </p:grpSpPr>
        <p:sp>
          <p:nvSpPr>
            <p:cNvPr id="14" name="Овал 13"/>
            <p:cNvSpPr/>
            <p:nvPr/>
          </p:nvSpPr>
          <p:spPr>
            <a:xfrm>
              <a:off x="6395103" y="3623417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5" name="Овал 14"/>
            <p:cNvSpPr/>
            <p:nvPr/>
          </p:nvSpPr>
          <p:spPr>
            <a:xfrm>
              <a:off x="6395103" y="4034850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Овал 15"/>
            <p:cNvSpPr/>
            <p:nvPr/>
          </p:nvSpPr>
          <p:spPr>
            <a:xfrm>
              <a:off x="6395103" y="4446283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7" name="Овал 16"/>
            <p:cNvSpPr/>
            <p:nvPr/>
          </p:nvSpPr>
          <p:spPr>
            <a:xfrm>
              <a:off x="6395103" y="4857716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8" name="Овал 17"/>
            <p:cNvSpPr/>
            <p:nvPr/>
          </p:nvSpPr>
          <p:spPr>
            <a:xfrm>
              <a:off x="6395103" y="5269149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Овал 18"/>
            <p:cNvSpPr/>
            <p:nvPr/>
          </p:nvSpPr>
          <p:spPr>
            <a:xfrm>
              <a:off x="6395103" y="5680582"/>
              <a:ext cx="239282" cy="239282"/>
            </a:xfrm>
            <a:prstGeom prst="ellipse">
              <a:avLst/>
            </a:prstGeom>
            <a:grpFill/>
            <a:ln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23" name="Прямая соединительная линия 22"/>
            <p:cNvCxnSpPr/>
            <p:nvPr/>
          </p:nvCxnSpPr>
          <p:spPr>
            <a:xfrm>
              <a:off x="6514744" y="3390160"/>
              <a:ext cx="0" cy="2529704"/>
            </a:xfrm>
            <a:prstGeom prst="line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Прямая соединительная линия 24"/>
            <p:cNvCxnSpPr/>
            <p:nvPr/>
          </p:nvCxnSpPr>
          <p:spPr>
            <a:xfrm>
              <a:off x="6189292" y="3390160"/>
              <a:ext cx="5600539" cy="0"/>
            </a:xfrm>
            <a:prstGeom prst="line">
              <a:avLst/>
            </a:prstGeom>
            <a:grpFill/>
            <a:ln w="28575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31" name="Рисунок 3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3601" y="2542677"/>
            <a:ext cx="1558993" cy="984971"/>
          </a:xfrm>
          <a:prstGeom prst="rect">
            <a:avLst/>
          </a:prstGeom>
        </p:spPr>
      </p:pic>
      <p:pic>
        <p:nvPicPr>
          <p:cNvPr id="32" name="Рисунок 3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87"/>
          <a:stretch/>
        </p:blipFill>
        <p:spPr>
          <a:xfrm>
            <a:off x="556415" y="5291106"/>
            <a:ext cx="1049256" cy="1090206"/>
          </a:xfrm>
          <a:prstGeom prst="rect">
            <a:avLst/>
          </a:prstGeom>
        </p:spPr>
      </p:pic>
      <p:pic>
        <p:nvPicPr>
          <p:cNvPr id="33" name="Рисунок 3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0898" y="5269149"/>
            <a:ext cx="1101460" cy="110146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9950" b="899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377" y="2459502"/>
            <a:ext cx="1353789" cy="1104015"/>
          </a:xfrm>
          <a:prstGeom prst="rect">
            <a:avLst/>
          </a:prstGeom>
        </p:spPr>
      </p:pic>
      <p:sp>
        <p:nvSpPr>
          <p:cNvPr id="36" name="Овал 35"/>
          <p:cNvSpPr/>
          <p:nvPr/>
        </p:nvSpPr>
        <p:spPr>
          <a:xfrm>
            <a:off x="4216816" y="2179177"/>
            <a:ext cx="1478422" cy="1478422"/>
          </a:xfrm>
          <a:prstGeom prst="ellipse">
            <a:avLst/>
          </a:prstGeom>
          <a:noFill/>
          <a:ln w="38100">
            <a:solidFill>
              <a:srgbClr val="CC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Овал 36"/>
          <p:cNvSpPr/>
          <p:nvPr/>
        </p:nvSpPr>
        <p:spPr>
          <a:xfrm>
            <a:off x="341832" y="2179177"/>
            <a:ext cx="1478422" cy="1478422"/>
          </a:xfrm>
          <a:prstGeom prst="ellipse">
            <a:avLst/>
          </a:prstGeom>
          <a:noFill/>
          <a:ln w="38100">
            <a:solidFill>
              <a:srgbClr val="CC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8" name="Овал 37"/>
          <p:cNvSpPr/>
          <p:nvPr/>
        </p:nvSpPr>
        <p:spPr>
          <a:xfrm>
            <a:off x="341832" y="5096998"/>
            <a:ext cx="1478422" cy="1478422"/>
          </a:xfrm>
          <a:prstGeom prst="ellipse">
            <a:avLst/>
          </a:prstGeom>
          <a:noFill/>
          <a:ln w="38100">
            <a:solidFill>
              <a:srgbClr val="CC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Овал 38"/>
          <p:cNvSpPr/>
          <p:nvPr/>
        </p:nvSpPr>
        <p:spPr>
          <a:xfrm>
            <a:off x="4216816" y="5096998"/>
            <a:ext cx="1478422" cy="1478422"/>
          </a:xfrm>
          <a:prstGeom prst="ellipse">
            <a:avLst/>
          </a:prstGeom>
          <a:noFill/>
          <a:ln w="38100">
            <a:solidFill>
              <a:srgbClr val="CC00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35" name="Рисунок 3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55" y="3562876"/>
            <a:ext cx="1688795" cy="1688795"/>
          </a:xfrm>
          <a:prstGeom prst="rect">
            <a:avLst/>
          </a:prstGeom>
        </p:spPr>
      </p:pic>
      <p:grpSp>
        <p:nvGrpSpPr>
          <p:cNvPr id="62" name="Группа 61"/>
          <p:cNvGrpSpPr/>
          <p:nvPr/>
        </p:nvGrpSpPr>
        <p:grpSpPr>
          <a:xfrm>
            <a:off x="427290" y="695146"/>
            <a:ext cx="11265442" cy="1065288"/>
            <a:chOff x="427290" y="695146"/>
            <a:chExt cx="11265442" cy="1065288"/>
          </a:xfrm>
        </p:grpSpPr>
        <p:cxnSp>
          <p:nvCxnSpPr>
            <p:cNvPr id="5" name="Прямая соединительная линия 4"/>
            <p:cNvCxnSpPr/>
            <p:nvPr/>
          </p:nvCxnSpPr>
          <p:spPr>
            <a:xfrm flipV="1">
              <a:off x="5930780" y="728081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0" name="Прямая соединительная линия 9"/>
            <p:cNvCxnSpPr/>
            <p:nvPr/>
          </p:nvCxnSpPr>
          <p:spPr>
            <a:xfrm flipH="1" flipV="1">
              <a:off x="427290" y="1743343"/>
              <a:ext cx="5542639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58" name="Прямая соединительная линия 57"/>
            <p:cNvCxnSpPr/>
            <p:nvPr/>
          </p:nvCxnSpPr>
          <p:spPr>
            <a:xfrm flipH="1">
              <a:off x="5894530" y="695146"/>
              <a:ext cx="5798202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1" name="Прямая соединительная линия 60"/>
            <p:cNvCxnSpPr/>
            <p:nvPr/>
          </p:nvCxnSpPr>
          <p:spPr>
            <a:xfrm flipV="1">
              <a:off x="11654511" y="725700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64" name="Группа 63"/>
          <p:cNvGrpSpPr/>
          <p:nvPr/>
        </p:nvGrpSpPr>
        <p:grpSpPr>
          <a:xfrm>
            <a:off x="70338" y="0"/>
            <a:ext cx="2289927" cy="6858000"/>
            <a:chOff x="70338" y="0"/>
            <a:chExt cx="2289927" cy="6858000"/>
          </a:xfrm>
        </p:grpSpPr>
        <p:cxnSp>
          <p:nvCxnSpPr>
            <p:cNvPr id="68" name="Прямая соединительная линия 67"/>
            <p:cNvCxnSpPr/>
            <p:nvPr/>
          </p:nvCxnSpPr>
          <p:spPr>
            <a:xfrm flipH="1">
              <a:off x="107805" y="1743343"/>
              <a:ext cx="225246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66" name="Прямая соединительная линия 65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41" name="Рисунок 40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42" name="TextBox 41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567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6048293" y="834723"/>
            <a:ext cx="546076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Можно существенно снизить риск СВСМ, следуя простым рекомендациям, разработанным педиатрическими сообществами мира. </a:t>
            </a:r>
            <a:endParaRPr lang="ru-RU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7805" y="735664"/>
            <a:ext cx="578382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Как предотвратить синдром внезапной смерти младенца?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29127" y="4564750"/>
            <a:ext cx="5966644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Соблюдение этих простых правил безопасного сна младенца позволить в значительной степени снизить не только риск СВСМ, но и смерть от внешних причин, таких как удушение, закупорка дыхательных путей, </a:t>
            </a:r>
            <a:r>
              <a:rPr lang="ru-RU" b="1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застревание</a:t>
            </a:r>
            <a:r>
              <a:rPr lang="ru-RU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головы ребенка между разными </a:t>
            </a:r>
            <a:r>
              <a:rPr lang="ru-RU" b="1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предметами</a:t>
            </a:r>
            <a:endParaRPr lang="ru-RU" b="1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35" name="Группа 34"/>
          <p:cNvGrpSpPr/>
          <p:nvPr/>
        </p:nvGrpSpPr>
        <p:grpSpPr>
          <a:xfrm>
            <a:off x="5454454" y="2111417"/>
            <a:ext cx="6955261" cy="4170385"/>
            <a:chOff x="6323308" y="632022"/>
            <a:chExt cx="5236793" cy="3139989"/>
          </a:xfrm>
        </p:grpSpPr>
        <p:pic>
          <p:nvPicPr>
            <p:cNvPr id="34" name="Рисунок 33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323308" y="632022"/>
              <a:ext cx="5236793" cy="3139989"/>
            </a:xfrm>
            <a:prstGeom prst="rect">
              <a:avLst/>
            </a:prstGeom>
          </p:spPr>
        </p:pic>
        <p:sp>
          <p:nvSpPr>
            <p:cNvPr id="5" name="Прямоугольник 4"/>
            <p:cNvSpPr/>
            <p:nvPr/>
          </p:nvSpPr>
          <p:spPr>
            <a:xfrm>
              <a:off x="8729323" y="1209132"/>
              <a:ext cx="159332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ПЕДИАТРИЯ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Прямоугольник 12"/>
            <p:cNvSpPr/>
            <p:nvPr/>
          </p:nvSpPr>
          <p:spPr>
            <a:xfrm>
              <a:off x="6965733" y="1931995"/>
              <a:ext cx="155254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PEDIATRICS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8142457" y="2101897"/>
              <a:ext cx="108715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ar-AE" dirty="0" smtClean="0">
                  <a:latin typeface="Arial" panose="020B0604020202020204" pitchFamily="34" charset="0"/>
                  <a:cs typeface="Arial" panose="020B0604020202020204" pitchFamily="34" charset="0"/>
                </a:rPr>
                <a:t>طب الأطفال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8088364" y="1438803"/>
              <a:ext cx="12573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ko-KR" altLang="en-US" dirty="0"/>
                <a:t/>
              </a:r>
              <a:br>
                <a:rPr lang="ko-KR" altLang="en-US" dirty="0"/>
              </a:br>
              <a:r>
                <a:rPr lang="ko-KR" altLang="en-US" dirty="0">
                  <a:solidFill>
                    <a:srgbClr val="222222"/>
                  </a:solidFill>
                  <a:latin typeface="arial" panose="020B0604020202020204" pitchFamily="34" charset="0"/>
                </a:rPr>
                <a:t>소아과</a:t>
              </a:r>
              <a:endParaRPr lang="ru-RU" dirty="0"/>
            </a:p>
          </p:txBody>
        </p:sp>
        <p:sp>
          <p:nvSpPr>
            <p:cNvPr id="17" name="Прямоугольник 16"/>
            <p:cNvSpPr/>
            <p:nvPr/>
          </p:nvSpPr>
          <p:spPr>
            <a:xfrm>
              <a:off x="8983675" y="1872781"/>
              <a:ext cx="990600" cy="64633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ja-JP" alt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/>
              </a:r>
              <a:br>
                <a:rPr lang="ja-JP" alt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</a:br>
              <a:r>
                <a:rPr lang="ja-JP" altLang="en-US" dirty="0" smtClean="0">
                  <a:solidFill>
                    <a:srgbClr val="222222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小児科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8646043" y="1772950"/>
              <a:ext cx="123194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PEDIATRI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1" name="Прямоугольник 20"/>
            <p:cNvSpPr/>
            <p:nvPr/>
          </p:nvSpPr>
          <p:spPr>
            <a:xfrm>
              <a:off x="6768011" y="1258202"/>
              <a:ext cx="2283510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LASTENTAUTIOPPI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3" name="Прямоугольник 22"/>
            <p:cNvSpPr/>
            <p:nvPr/>
          </p:nvSpPr>
          <p:spPr>
            <a:xfrm>
              <a:off x="9605373" y="1920573"/>
              <a:ext cx="13858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PÉDIATRIE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5" name="Прямоугольник 24"/>
            <p:cNvSpPr/>
            <p:nvPr/>
          </p:nvSpPr>
          <p:spPr>
            <a:xfrm>
              <a:off x="8248791" y="1075100"/>
              <a:ext cx="1385829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PÄDIATRIE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7" name="Прямоугольник 26"/>
            <p:cNvSpPr/>
            <p:nvPr/>
          </p:nvSpPr>
          <p:spPr>
            <a:xfrm>
              <a:off x="7665910" y="1487433"/>
              <a:ext cx="2826415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en-US" dirty="0" smtClean="0">
                  <a:latin typeface="Arial" panose="020B0604020202020204" pitchFamily="34" charset="0"/>
                  <a:cs typeface="Arial" panose="020B0604020202020204" pitchFamily="34" charset="0"/>
                </a:rPr>
                <a:t>KINDERGENEESKUNDE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9" name="Прямоугольник 28"/>
            <p:cNvSpPr/>
            <p:nvPr/>
          </p:nvSpPr>
          <p:spPr>
            <a:xfrm>
              <a:off x="8981384" y="1397071"/>
              <a:ext cx="1697901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ПЕДЫЯТРЫЯ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1" name="Прямоугольник 30"/>
            <p:cNvSpPr/>
            <p:nvPr/>
          </p:nvSpPr>
          <p:spPr>
            <a:xfrm>
              <a:off x="7265555" y="1724341"/>
              <a:ext cx="1388137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dirty="0" smtClean="0">
                  <a:latin typeface="Arial" panose="020B0604020202020204" pitchFamily="34" charset="0"/>
                  <a:cs typeface="Arial" panose="020B0604020202020204" pitchFamily="34" charset="0"/>
                </a:rPr>
                <a:t>ПЕДІАТРІЯ</a:t>
              </a:r>
              <a:endParaRPr lang="ru-RU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3" name="Прямоугольник 32"/>
            <p:cNvSpPr/>
            <p:nvPr/>
          </p:nvSpPr>
          <p:spPr>
            <a:xfrm>
              <a:off x="9555937" y="1669371"/>
              <a:ext cx="1484702" cy="36933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hi-IN" dirty="0" smtClean="0">
                  <a:latin typeface="Arial" panose="020B0604020202020204" pitchFamily="34" charset="0"/>
                </a:rPr>
                <a:t>बाल चिकित्सा</a:t>
              </a:r>
              <a:endParaRPr lang="hi-IN" dirty="0">
                <a:latin typeface="Arial" panose="020B0604020202020204" pitchFamily="34" charset="0"/>
              </a:endParaRPr>
            </a:p>
          </p:txBody>
        </p:sp>
      </p:grpSp>
      <p:pic>
        <p:nvPicPr>
          <p:cNvPr id="36" name="Рисунок 3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1984" y="2004703"/>
            <a:ext cx="2249942" cy="2245632"/>
          </a:xfrm>
          <a:prstGeom prst="rect">
            <a:avLst/>
          </a:prstGeom>
        </p:spPr>
      </p:pic>
      <p:grpSp>
        <p:nvGrpSpPr>
          <p:cNvPr id="37" name="Группа 36"/>
          <p:cNvGrpSpPr/>
          <p:nvPr/>
        </p:nvGrpSpPr>
        <p:grpSpPr>
          <a:xfrm>
            <a:off x="427290" y="695146"/>
            <a:ext cx="11265442" cy="1065288"/>
            <a:chOff x="427290" y="695146"/>
            <a:chExt cx="11265442" cy="1065288"/>
          </a:xfrm>
        </p:grpSpPr>
        <p:cxnSp>
          <p:nvCxnSpPr>
            <p:cNvPr id="38" name="Прямая соединительная линия 37"/>
            <p:cNvCxnSpPr/>
            <p:nvPr/>
          </p:nvCxnSpPr>
          <p:spPr>
            <a:xfrm flipV="1">
              <a:off x="5930780" y="728081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39" name="Прямая соединительная линия 38"/>
            <p:cNvCxnSpPr/>
            <p:nvPr/>
          </p:nvCxnSpPr>
          <p:spPr>
            <a:xfrm flipH="1" flipV="1">
              <a:off x="427290" y="1743343"/>
              <a:ext cx="5542639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0" name="Прямая соединительная линия 39"/>
            <p:cNvCxnSpPr/>
            <p:nvPr/>
          </p:nvCxnSpPr>
          <p:spPr>
            <a:xfrm flipH="1">
              <a:off x="5894530" y="695146"/>
              <a:ext cx="5798202" cy="1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1" name="Прямая соединительная линия 40"/>
            <p:cNvCxnSpPr/>
            <p:nvPr/>
          </p:nvCxnSpPr>
          <p:spPr>
            <a:xfrm flipV="1">
              <a:off x="11654511" y="725700"/>
              <a:ext cx="0" cy="1032353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43" name="Группа 42"/>
          <p:cNvGrpSpPr/>
          <p:nvPr/>
        </p:nvGrpSpPr>
        <p:grpSpPr>
          <a:xfrm>
            <a:off x="70338" y="0"/>
            <a:ext cx="2289927" cy="6858000"/>
            <a:chOff x="70338" y="0"/>
            <a:chExt cx="2289927" cy="6858000"/>
          </a:xfrm>
        </p:grpSpPr>
        <p:cxnSp>
          <p:nvCxnSpPr>
            <p:cNvPr id="47" name="Прямая соединительная линия 46"/>
            <p:cNvCxnSpPr/>
            <p:nvPr/>
          </p:nvCxnSpPr>
          <p:spPr>
            <a:xfrm flipH="1">
              <a:off x="107805" y="1743343"/>
              <a:ext cx="2252460" cy="0"/>
            </a:xfrm>
            <a:prstGeom prst="line">
              <a:avLst/>
            </a:prstGeom>
            <a:ln w="76200">
              <a:solidFill>
                <a:schemeClr val="accent2"/>
              </a:solidFill>
            </a:ln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45" name="Прямая соединительная линия 44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Прямоугольник 29"/>
          <p:cNvSpPr/>
          <p:nvPr/>
        </p:nvSpPr>
        <p:spPr>
          <a:xfrm>
            <a:off x="5968246" y="695146"/>
            <a:ext cx="5647116" cy="1062907"/>
          </a:xfrm>
          <a:prstGeom prst="rect">
            <a:avLst/>
          </a:prstGeom>
          <a:solidFill>
            <a:schemeClr val="accent2">
              <a:alpha val="1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61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" name="Группа 19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9" name="Прямоугольник 18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8" name="Прямоугольник 7"/>
          <p:cNvSpPr/>
          <p:nvPr/>
        </p:nvSpPr>
        <p:spPr>
          <a:xfrm>
            <a:off x="427291" y="3428999"/>
            <a:ext cx="550905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ваш ребенок уже достаточно окреп, чтобы самостоятельно поворачиваться на живот, не беспокойтесь об этом во время его сна. Достаточно убедиться, что в колыбели или кроватке, где спит ребёнок, нет никаких мягких предметов, в которые ребенок может уткнуться лицом - это повышает риск СВСМ или удушения. </a:t>
            </a:r>
            <a:endParaRPr lang="en-US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Внимание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! Не используйте полотенца и различные подкладки, пытаясь уложить ребенка на спину, они могут стать причиной удушения ребенка.</a:t>
            </a: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6" b="2669"/>
          <a:stretch/>
        </p:blipFill>
        <p:spPr>
          <a:xfrm>
            <a:off x="6906076" y="592853"/>
            <a:ext cx="4664529" cy="5657222"/>
          </a:xfrm>
          <a:prstGeom prst="rect">
            <a:avLst/>
          </a:prstGeom>
        </p:spPr>
      </p:pic>
      <p:sp>
        <p:nvSpPr>
          <p:cNvPr id="22" name="Прямоугольник 21"/>
          <p:cNvSpPr/>
          <p:nvPr/>
        </p:nvSpPr>
        <p:spPr>
          <a:xfrm>
            <a:off x="427291" y="2133237"/>
            <a:ext cx="5509052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Кладите ребенка спать на спину! 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5" name="Группа 24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7" name="Прямая соединительная линия 26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8" name="Прямая соединительная линия 27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9" name="Прямая соединительная линия 28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30" name="Прямая соединительная линия 29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6" name="Прямая соединительная линия 25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3660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4605664"/>
            <a:ext cx="5509052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Заранее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приготовьте для ребенка кроватку для сна.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Матрас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должен быть жестким. </a:t>
            </a:r>
            <a:endParaRPr lang="ru-RU" sz="1400" dirty="0" smtClean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endParaRPr lang="ru-RU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кроватке не должно быть никаких игрушек, подушек, одеял, платков и других предметов, способных перекрыть дыхательные пути ребенка.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61" r="38563"/>
          <a:stretch/>
        </p:blipFill>
        <p:spPr>
          <a:xfrm>
            <a:off x="6904528" y="599399"/>
            <a:ext cx="4667625" cy="5659200"/>
          </a:xfrm>
          <a:prstGeom prst="rect">
            <a:avLst/>
          </a:prstGeom>
        </p:spPr>
      </p:pic>
      <p:sp>
        <p:nvSpPr>
          <p:cNvPr id="17" name="Прямоугольник 16"/>
          <p:cNvSpPr/>
          <p:nvPr/>
        </p:nvSpPr>
        <p:spPr>
          <a:xfrm>
            <a:off x="427290" y="2051119"/>
            <a:ext cx="5509053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4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Внимательно отнеситесь к выбору места для сна ребенка! </a:t>
            </a:r>
            <a:endParaRPr lang="en-US" sz="4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0" name="Группа 19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2" name="Прямая соединительная линия 21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1" name="Прямая соединительная линия 20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6" name="Рисунок 2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7532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575241" y="2164707"/>
            <a:ext cx="5361102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8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Совместный сон с ребенком на диване, в кресле несет в себе чрезвычайно высокий риск СВСМ или удушения ребенка!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6" t="-216" r="18575" b="216"/>
          <a:stretch/>
        </p:blipFill>
        <p:spPr>
          <a:xfrm rot="16200000">
            <a:off x="6404704" y="1106999"/>
            <a:ext cx="5667275" cy="4644000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70806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2176931"/>
            <a:ext cx="5509052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используйте устройства, которые по заявлениям производителей, направлены на предотвращения риска СВСМ, их эффективность и безопасность не доказана!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sp>
        <p:nvSpPr>
          <p:cNvPr id="17" name="Прямоугольник 16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19" name="Группа 18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1" name="Прямая соединительная линия 20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2" name="Прямая соединительная линия 21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3" name="Прямая соединительная линия 22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0" name="Прямая соединительная линия 19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7" name="Рисунок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341" y="659835"/>
            <a:ext cx="4644000" cy="2583225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1065" y="3549082"/>
            <a:ext cx="4644000" cy="2610834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7" name="TextBox 26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32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322161" y="781897"/>
            <a:ext cx="121920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7000" b="1" dirty="0" smtClean="0">
                <a:ln w="22225">
                  <a:solidFill>
                    <a:schemeClr val="tx1"/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5</a:t>
            </a:r>
            <a:endParaRPr lang="ru-RU" sz="7000" dirty="0">
              <a:ln w="22225">
                <a:solidFill>
                  <a:schemeClr val="tx1"/>
                </a:solidFill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7291" y="5153917"/>
            <a:ext cx="550905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en-US" sz="1400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ru-RU" sz="1400" dirty="0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Если 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ребенок уснул в одном из этих мест, необходимо как можно скорее перенести его в колыбель или кроватку. Если ваш ребенок в </a:t>
            </a:r>
            <a:r>
              <a:rPr lang="ru-RU" sz="1400" dirty="0" err="1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слингах</a:t>
            </a:r>
            <a:r>
              <a:rPr lang="ru-RU" sz="1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или специальной переноске, убедитесь, что его нос и рот свободны и не прижаты к вашему телу или одежде.</a:t>
            </a:r>
          </a:p>
        </p:txBody>
      </p:sp>
      <p:grpSp>
        <p:nvGrpSpPr>
          <p:cNvPr id="13" name="Группа 12"/>
          <p:cNvGrpSpPr/>
          <p:nvPr/>
        </p:nvGrpSpPr>
        <p:grpSpPr>
          <a:xfrm>
            <a:off x="6284686" y="0"/>
            <a:ext cx="5907314" cy="6858000"/>
            <a:chOff x="6284686" y="0"/>
            <a:chExt cx="5907314" cy="6858000"/>
          </a:xfrm>
        </p:grpSpPr>
        <p:sp>
          <p:nvSpPr>
            <p:cNvPr id="14" name="Прямоугольник 13"/>
            <p:cNvSpPr/>
            <p:nvPr/>
          </p:nvSpPr>
          <p:spPr>
            <a:xfrm>
              <a:off x="6284686" y="0"/>
              <a:ext cx="5907314" cy="685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16" name="Прямоугольник 15"/>
            <p:cNvSpPr/>
            <p:nvPr/>
          </p:nvSpPr>
          <p:spPr>
            <a:xfrm>
              <a:off x="6603067" y="314011"/>
              <a:ext cx="5270549" cy="6229977"/>
            </a:xfrm>
            <a:prstGeom prst="rect">
              <a:avLst/>
            </a:prstGeom>
            <a:noFill/>
            <a:ln w="53975" cmpd="thickThin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</p:grp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318" b="-1"/>
          <a:stretch/>
        </p:blipFill>
        <p:spPr>
          <a:xfrm>
            <a:off x="6903741" y="603621"/>
            <a:ext cx="4669200" cy="5650755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427290" y="2051119"/>
            <a:ext cx="5509053" cy="33239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000" b="1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Не оставляйте ребенка надолго спящим на машинном сидении, в коляске, детских качелях, надувных сиденьях, переносках для младенцев, </a:t>
            </a:r>
            <a:r>
              <a:rPr lang="ru-RU" sz="3000" b="1" dirty="0" err="1" smtClean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слингах</a:t>
            </a:r>
            <a:endParaRPr lang="en-US" sz="3000" b="1" dirty="0">
              <a:solidFill>
                <a:srgbClr val="000000"/>
              </a:solidFill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107805" y="1089674"/>
            <a:ext cx="2176253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00" b="1" dirty="0" smtClean="0">
                <a:ln w="0"/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Правило</a:t>
            </a:r>
            <a:endParaRPr lang="ru-RU" sz="3000" b="1" dirty="0">
              <a:ln w="0"/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grpSp>
        <p:nvGrpSpPr>
          <p:cNvPr id="20" name="Группа 19"/>
          <p:cNvGrpSpPr/>
          <p:nvPr/>
        </p:nvGrpSpPr>
        <p:grpSpPr>
          <a:xfrm>
            <a:off x="70338" y="0"/>
            <a:ext cx="3471023" cy="6858000"/>
            <a:chOff x="70338" y="0"/>
            <a:chExt cx="3471023" cy="6858000"/>
          </a:xfrm>
        </p:grpSpPr>
        <p:grpSp>
          <p:nvGrpSpPr>
            <p:cNvPr id="21" name="Группа 20"/>
            <p:cNvGrpSpPr/>
            <p:nvPr/>
          </p:nvGrpSpPr>
          <p:grpSpPr>
            <a:xfrm>
              <a:off x="107805" y="728081"/>
              <a:ext cx="3433556" cy="1032353"/>
              <a:chOff x="107805" y="728081"/>
              <a:chExt cx="3433556" cy="1032353"/>
            </a:xfrm>
          </p:grpSpPr>
          <p:cxnSp>
            <p:nvCxnSpPr>
              <p:cNvPr id="23" name="Прямая соединительная линия 22"/>
              <p:cNvCxnSpPr/>
              <p:nvPr/>
            </p:nvCxnSpPr>
            <p:spPr>
              <a:xfrm flipV="1">
                <a:off x="23221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4" name="Прямая соединительная линия 23"/>
              <p:cNvCxnSpPr/>
              <p:nvPr/>
            </p:nvCxnSpPr>
            <p:spPr>
              <a:xfrm flipH="1">
                <a:off x="107805" y="1743343"/>
                <a:ext cx="2252460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5" name="Прямая соединительная линия 24"/>
              <p:cNvCxnSpPr/>
              <p:nvPr/>
            </p:nvCxnSpPr>
            <p:spPr>
              <a:xfrm flipH="1">
                <a:off x="2284407" y="767428"/>
                <a:ext cx="1219488" cy="0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26" name="Прямая соединительная линия 25"/>
              <p:cNvCxnSpPr/>
              <p:nvPr/>
            </p:nvCxnSpPr>
            <p:spPr>
              <a:xfrm flipV="1">
                <a:off x="3541361" y="728081"/>
                <a:ext cx="0" cy="1032353"/>
              </a:xfrm>
              <a:prstGeom prst="line">
                <a:avLst/>
              </a:prstGeom>
              <a:ln w="76200">
                <a:solidFill>
                  <a:schemeClr val="accent2"/>
                </a:solidFill>
              </a:ln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</p:grpSp>
        <p:cxnSp>
          <p:nvCxnSpPr>
            <p:cNvPr id="22" name="Прямая соединительная линия 21"/>
            <p:cNvCxnSpPr/>
            <p:nvPr/>
          </p:nvCxnSpPr>
          <p:spPr>
            <a:xfrm>
              <a:off x="70338" y="0"/>
              <a:ext cx="0" cy="6858000"/>
            </a:xfrm>
            <a:prstGeom prst="line">
              <a:avLst/>
            </a:prstGeom>
            <a:ln w="127000" cmpd="thickThin">
              <a:solidFill>
                <a:srgbClr val="ED7D3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27" name="Рисунок 2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4446" y="128250"/>
            <a:ext cx="619471" cy="478682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808103" y="130284"/>
            <a:ext cx="505432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Департамент здравоохранения</a:t>
            </a:r>
          </a:p>
          <a:p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Ханты-Мансийского автономного округа</a:t>
            </a:r>
            <a:r>
              <a:rPr lang="en-US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sz="1000" dirty="0" smtClean="0">
                <a:latin typeface="Arial" panose="020B0604020202020204" pitchFamily="34" charset="0"/>
                <a:cs typeface="Arial" panose="020B0604020202020204" pitchFamily="34" charset="0"/>
              </a:rPr>
              <a:t>Югры </a:t>
            </a:r>
            <a:endParaRPr lang="ru-RU" sz="1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21045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2143</TotalTime>
  <Words>1322</Words>
  <Application>Microsoft Office PowerPoint</Application>
  <PresentationFormat>Произвольный</PresentationFormat>
  <Paragraphs>191</Paragraphs>
  <Slides>22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22</vt:i4>
      </vt:variant>
    </vt:vector>
  </HeadingPairs>
  <TitlesOfParts>
    <vt:vector size="24" baseType="lpstr">
      <vt:lpstr>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Митрофанов Михаил Геннадьевич</dc:creator>
  <cp:lastModifiedBy>Нейман Ирина Викторовна</cp:lastModifiedBy>
  <cp:revision>205</cp:revision>
  <dcterms:created xsi:type="dcterms:W3CDTF">2019-05-20T07:11:33Z</dcterms:created>
  <dcterms:modified xsi:type="dcterms:W3CDTF">2019-08-05T08:30:28Z</dcterms:modified>
</cp:coreProperties>
</file>