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264" r:id="rId3"/>
    <p:sldId id="347" r:id="rId4"/>
    <p:sldId id="339" r:id="rId5"/>
    <p:sldId id="348" r:id="rId6"/>
    <p:sldId id="395" r:id="rId7"/>
    <p:sldId id="376" r:id="rId8"/>
    <p:sldId id="358" r:id="rId9"/>
    <p:sldId id="350" r:id="rId10"/>
    <p:sldId id="378" r:id="rId11"/>
    <p:sldId id="353" r:id="rId12"/>
    <p:sldId id="380" r:id="rId13"/>
    <p:sldId id="382" r:id="rId14"/>
    <p:sldId id="384" r:id="rId15"/>
    <p:sldId id="386" r:id="rId16"/>
    <p:sldId id="390" r:id="rId17"/>
    <p:sldId id="388" r:id="rId18"/>
    <p:sldId id="354" r:id="rId19"/>
    <p:sldId id="370" r:id="rId20"/>
    <p:sldId id="281" r:id="rId21"/>
    <p:sldId id="283" r:id="rId22"/>
    <p:sldId id="285" r:id="rId23"/>
    <p:sldId id="287" r:id="rId24"/>
    <p:sldId id="290" r:id="rId25"/>
    <p:sldId id="293" r:id="rId26"/>
    <p:sldId id="295" r:id="rId27"/>
    <p:sldId id="297" r:id="rId28"/>
    <p:sldId id="303" r:id="rId29"/>
    <p:sldId id="305" r:id="rId30"/>
    <p:sldId id="307" r:id="rId31"/>
    <p:sldId id="310" r:id="rId32"/>
    <p:sldId id="312" r:id="rId33"/>
    <p:sldId id="314" r:id="rId34"/>
    <p:sldId id="316" r:id="rId35"/>
    <p:sldId id="318" r:id="rId36"/>
    <p:sldId id="320" r:id="rId37"/>
    <p:sldId id="322" r:id="rId38"/>
    <p:sldId id="396" r:id="rId39"/>
    <p:sldId id="327" r:id="rId40"/>
    <p:sldId id="330" r:id="rId41"/>
    <p:sldId id="331" r:id="rId42"/>
    <p:sldId id="333" r:id="rId43"/>
    <p:sldId id="393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81" autoAdjust="0"/>
    <p:restoredTop sz="94660"/>
  </p:normalViewPr>
  <p:slideViewPr>
    <p:cSldViewPr>
      <p:cViewPr varScale="1">
        <p:scale>
          <a:sx n="69" d="100"/>
          <a:sy n="69" d="100"/>
        </p:scale>
        <p:origin x="-145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86794C-5994-4BF0-AD67-488984EC46A5}" type="doc">
      <dgm:prSet loTypeId="urn:microsoft.com/office/officeart/2011/layout/HexagonRadial#1" loCatId="cycle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DFE02756-F1F4-4162-85C8-25223D57B47C}">
      <dgm:prSet phldrT="[Text]" custT="1"/>
      <dgm:spPr/>
      <dgm:t>
        <a:bodyPr/>
        <a:lstStyle/>
        <a:p>
          <a:r>
            <a:rPr lang="ru-RU" sz="1800" b="0" dirty="0"/>
            <a:t>Клинический фармаколог</a:t>
          </a:r>
        </a:p>
      </dgm:t>
    </dgm:pt>
    <dgm:pt modelId="{1831ED8C-2ED2-4C02-9D1B-395A2266C137}" type="parTrans" cxnId="{9406C8B9-234B-49B6-9C17-A89C430DA5F2}">
      <dgm:prSet/>
      <dgm:spPr/>
      <dgm:t>
        <a:bodyPr/>
        <a:lstStyle/>
        <a:p>
          <a:endParaRPr lang="ru-RU"/>
        </a:p>
      </dgm:t>
    </dgm:pt>
    <dgm:pt modelId="{4562E098-B9E8-4CBB-B72A-079F8297CD66}" type="sibTrans" cxnId="{9406C8B9-234B-49B6-9C17-A89C430DA5F2}">
      <dgm:prSet/>
      <dgm:spPr/>
      <dgm:t>
        <a:bodyPr/>
        <a:lstStyle/>
        <a:p>
          <a:endParaRPr lang="ru-RU"/>
        </a:p>
      </dgm:t>
    </dgm:pt>
    <dgm:pt modelId="{8BA5764D-175F-4DFC-A12E-AA30DB69E716}">
      <dgm:prSet phldrT="[Text]" custT="1"/>
      <dgm:spPr/>
      <dgm:t>
        <a:bodyPr/>
        <a:lstStyle/>
        <a:p>
          <a:r>
            <a:rPr lang="ru-RU" sz="1400" dirty="0"/>
            <a:t>Администрация</a:t>
          </a:r>
        </a:p>
      </dgm:t>
    </dgm:pt>
    <dgm:pt modelId="{A01A6E0F-3E0A-4978-B4A6-74B54B5E9915}" type="parTrans" cxnId="{37CE9771-4BDA-4D8F-86B8-2F351B81641E}">
      <dgm:prSet/>
      <dgm:spPr/>
      <dgm:t>
        <a:bodyPr/>
        <a:lstStyle/>
        <a:p>
          <a:endParaRPr lang="ru-RU"/>
        </a:p>
      </dgm:t>
    </dgm:pt>
    <dgm:pt modelId="{9F6AA862-FC95-4485-813D-C55BCB249AEB}" type="sibTrans" cxnId="{37CE9771-4BDA-4D8F-86B8-2F351B81641E}">
      <dgm:prSet/>
      <dgm:spPr/>
      <dgm:t>
        <a:bodyPr/>
        <a:lstStyle/>
        <a:p>
          <a:endParaRPr lang="ru-RU"/>
        </a:p>
      </dgm:t>
    </dgm:pt>
    <dgm:pt modelId="{6D9D2C21-4EF5-4525-8A52-3B5E61A14491}">
      <dgm:prSet phldrT="[Text]" custT="1"/>
      <dgm:spPr/>
      <dgm:t>
        <a:bodyPr/>
        <a:lstStyle/>
        <a:p>
          <a:r>
            <a:rPr lang="ru-RU" sz="1400" dirty="0"/>
            <a:t>Комитет по  инфекционному контролю</a:t>
          </a:r>
        </a:p>
      </dgm:t>
    </dgm:pt>
    <dgm:pt modelId="{6521F6BF-0B03-4928-80F3-A5AB267780C0}" type="parTrans" cxnId="{AAFDACE2-1A42-4EC0-A75B-3A9248B66AD1}">
      <dgm:prSet/>
      <dgm:spPr/>
      <dgm:t>
        <a:bodyPr/>
        <a:lstStyle/>
        <a:p>
          <a:endParaRPr lang="ru-RU"/>
        </a:p>
      </dgm:t>
    </dgm:pt>
    <dgm:pt modelId="{B3075ECD-9C46-4B1E-81BF-74EAC144C8A0}" type="sibTrans" cxnId="{AAFDACE2-1A42-4EC0-A75B-3A9248B66AD1}">
      <dgm:prSet/>
      <dgm:spPr/>
      <dgm:t>
        <a:bodyPr/>
        <a:lstStyle/>
        <a:p>
          <a:endParaRPr lang="ru-RU"/>
        </a:p>
      </dgm:t>
    </dgm:pt>
    <dgm:pt modelId="{422FDBAD-97F9-4F4E-8565-EFE69E46E454}">
      <dgm:prSet phldrT="[Text]" custT="1"/>
      <dgm:spPr/>
      <dgm:t>
        <a:bodyPr/>
        <a:lstStyle/>
        <a:p>
          <a:r>
            <a:rPr lang="ru-RU" sz="1400" dirty="0"/>
            <a:t>Бактериологическая лаборатория</a:t>
          </a:r>
        </a:p>
      </dgm:t>
    </dgm:pt>
    <dgm:pt modelId="{D209FC1F-EEEB-45BB-88EB-F96751C824F0}" type="parTrans" cxnId="{6CEE1DE9-B8E3-48CF-88B7-27B366D59320}">
      <dgm:prSet/>
      <dgm:spPr/>
      <dgm:t>
        <a:bodyPr/>
        <a:lstStyle/>
        <a:p>
          <a:endParaRPr lang="ru-RU"/>
        </a:p>
      </dgm:t>
    </dgm:pt>
    <dgm:pt modelId="{C181CD3E-13F1-4E0A-914F-B56BF6F282E7}" type="sibTrans" cxnId="{6CEE1DE9-B8E3-48CF-88B7-27B366D59320}">
      <dgm:prSet/>
      <dgm:spPr/>
      <dgm:t>
        <a:bodyPr/>
        <a:lstStyle/>
        <a:p>
          <a:endParaRPr lang="ru-RU"/>
        </a:p>
      </dgm:t>
    </dgm:pt>
    <dgm:pt modelId="{972010EC-8787-484F-8B34-D5BA81AC85EF}">
      <dgm:prSet phldrT="[Text]" custT="1"/>
      <dgm:spPr/>
      <dgm:t>
        <a:bodyPr/>
        <a:lstStyle/>
        <a:p>
          <a:r>
            <a:rPr lang="ru-RU" sz="1400" dirty="0"/>
            <a:t>Медицинский персонал</a:t>
          </a:r>
        </a:p>
      </dgm:t>
    </dgm:pt>
    <dgm:pt modelId="{88272EE7-407B-47AC-9356-C5CE403F44F9}" type="parTrans" cxnId="{554C7902-34A6-452A-9570-E043139EDB27}">
      <dgm:prSet/>
      <dgm:spPr/>
      <dgm:t>
        <a:bodyPr/>
        <a:lstStyle/>
        <a:p>
          <a:endParaRPr lang="ru-RU"/>
        </a:p>
      </dgm:t>
    </dgm:pt>
    <dgm:pt modelId="{B77F6DE3-3D96-4C40-B000-20E83B01A43B}" type="sibTrans" cxnId="{554C7902-34A6-452A-9570-E043139EDB27}">
      <dgm:prSet/>
      <dgm:spPr/>
      <dgm:t>
        <a:bodyPr/>
        <a:lstStyle/>
        <a:p>
          <a:endParaRPr lang="ru-RU"/>
        </a:p>
      </dgm:t>
    </dgm:pt>
    <dgm:pt modelId="{0C2901F2-09DC-47B3-A8AB-56BE5D37F071}">
      <dgm:prSet phldrT="[Text]" custT="1"/>
      <dgm:spPr/>
      <dgm:t>
        <a:bodyPr/>
        <a:lstStyle/>
        <a:p>
          <a:r>
            <a:rPr lang="ru-RU" sz="1400" dirty="0"/>
            <a:t>Госпитальный эпидемиолог</a:t>
          </a:r>
        </a:p>
      </dgm:t>
    </dgm:pt>
    <dgm:pt modelId="{208A077A-9AF6-40CE-8AEF-7B2586F94D65}" type="parTrans" cxnId="{D3A086F6-7FA7-4AAD-B821-D4D937086EC7}">
      <dgm:prSet/>
      <dgm:spPr/>
      <dgm:t>
        <a:bodyPr/>
        <a:lstStyle/>
        <a:p>
          <a:endParaRPr lang="ru-RU"/>
        </a:p>
      </dgm:t>
    </dgm:pt>
    <dgm:pt modelId="{8134E839-4388-416F-9077-836853078C4E}" type="sibTrans" cxnId="{D3A086F6-7FA7-4AAD-B821-D4D937086EC7}">
      <dgm:prSet/>
      <dgm:spPr/>
      <dgm:t>
        <a:bodyPr/>
        <a:lstStyle/>
        <a:p>
          <a:endParaRPr lang="ru-RU"/>
        </a:p>
      </dgm:t>
    </dgm:pt>
    <dgm:pt modelId="{282935FB-E62D-4758-B6DA-3D4CB21CA54E}" type="pres">
      <dgm:prSet presAssocID="{E986794C-5994-4BF0-AD67-488984EC46A5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CB1ED73-E8F9-4393-8C05-1E1746904084}" type="pres">
      <dgm:prSet presAssocID="{DFE02756-F1F4-4162-85C8-25223D57B47C}" presName="Parent" presStyleLbl="node0" presStyleIdx="0" presStyleCnt="1" custScaleX="139940" custScaleY="95466" custLinFactNeighborX="-72978" custLinFactNeighborY="-41969">
        <dgm:presLayoutVars>
          <dgm:chMax val="6"/>
          <dgm:chPref val="6"/>
        </dgm:presLayoutVars>
      </dgm:prSet>
      <dgm:spPr/>
      <dgm:t>
        <a:bodyPr/>
        <a:lstStyle/>
        <a:p>
          <a:endParaRPr lang="ru-RU"/>
        </a:p>
      </dgm:t>
    </dgm:pt>
    <dgm:pt modelId="{286627DB-EA0A-4300-99D6-E10E3E6FD8C7}" type="pres">
      <dgm:prSet presAssocID="{8BA5764D-175F-4DFC-A12E-AA30DB69E716}" presName="Accent1" presStyleCnt="0"/>
      <dgm:spPr/>
    </dgm:pt>
    <dgm:pt modelId="{356410C0-1E4D-45CC-AC9F-0CF5748F83CB}" type="pres">
      <dgm:prSet presAssocID="{8BA5764D-175F-4DFC-A12E-AA30DB69E716}" presName="Accent" presStyleLbl="bgShp" presStyleIdx="0" presStyleCnt="5"/>
      <dgm:spPr/>
    </dgm:pt>
    <dgm:pt modelId="{52B78D6B-C396-4024-87C8-B2A9D6137E42}" type="pres">
      <dgm:prSet presAssocID="{8BA5764D-175F-4DFC-A12E-AA30DB69E716}" presName="Child1" presStyleLbl="node1" presStyleIdx="0" presStyleCnt="5" custScaleX="116136" custScaleY="108708" custLinFactNeighborX="107" custLinFactNeighborY="154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17B0BC-032A-4589-BCBD-F84B7CF87166}" type="pres">
      <dgm:prSet presAssocID="{6D9D2C21-4EF5-4525-8A52-3B5E61A14491}" presName="Accent2" presStyleCnt="0"/>
      <dgm:spPr/>
    </dgm:pt>
    <dgm:pt modelId="{7432A0ED-CFCA-4C70-8639-72B1E417756C}" type="pres">
      <dgm:prSet presAssocID="{6D9D2C21-4EF5-4525-8A52-3B5E61A14491}" presName="Accent" presStyleLbl="bgShp" presStyleIdx="1" presStyleCnt="5"/>
      <dgm:spPr/>
    </dgm:pt>
    <dgm:pt modelId="{8B7BAC90-0D8F-4B33-8336-EEA9950456CB}" type="pres">
      <dgm:prSet presAssocID="{6D9D2C21-4EF5-4525-8A52-3B5E61A14491}" presName="Child2" presStyleLbl="node1" presStyleIdx="1" presStyleCnt="5" custScaleX="118784" custScaleY="116562" custLinFactY="25186" custLinFactNeighborX="-3179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697A53-D6A6-40A2-BB33-26CB9DB71062}" type="pres">
      <dgm:prSet presAssocID="{422FDBAD-97F9-4F4E-8565-EFE69E46E454}" presName="Accent3" presStyleCnt="0"/>
      <dgm:spPr/>
    </dgm:pt>
    <dgm:pt modelId="{B9702B3C-6D83-4DFE-9D3D-2F0E429F18C6}" type="pres">
      <dgm:prSet presAssocID="{422FDBAD-97F9-4F4E-8565-EFE69E46E454}" presName="Accent" presStyleLbl="bgShp" presStyleIdx="2" presStyleCnt="5"/>
      <dgm:spPr/>
    </dgm:pt>
    <dgm:pt modelId="{45B106A2-32AF-407D-A91E-CA5B7733D37B}" type="pres">
      <dgm:prSet presAssocID="{422FDBAD-97F9-4F4E-8565-EFE69E46E454}" presName="Child3" presStyleLbl="node1" presStyleIdx="2" presStyleCnt="5" custScaleX="122830" custScaleY="115477" custLinFactX="-82618" custLinFactNeighborX="-100000" custLinFactNeighborY="118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954173-1334-4864-BC86-A4EB7230B908}" type="pres">
      <dgm:prSet presAssocID="{972010EC-8787-484F-8B34-D5BA81AC85EF}" presName="Accent4" presStyleCnt="0"/>
      <dgm:spPr/>
    </dgm:pt>
    <dgm:pt modelId="{BCB1ED52-072E-4CEE-AF6A-8203F94279FF}" type="pres">
      <dgm:prSet presAssocID="{972010EC-8787-484F-8B34-D5BA81AC85EF}" presName="Accent" presStyleLbl="bgShp" presStyleIdx="3" presStyleCnt="5" custLinFactNeighborX="-84121" custLinFactNeighborY="21796"/>
      <dgm:spPr/>
    </dgm:pt>
    <dgm:pt modelId="{5FA04F6E-D039-41AC-90A0-A24175FB4314}" type="pres">
      <dgm:prSet presAssocID="{972010EC-8787-484F-8B34-D5BA81AC85EF}" presName="Child4" presStyleLbl="node1" presStyleIdx="3" presStyleCnt="5" custScaleX="119298" custScaleY="115777" custLinFactNeighborX="-1941" custLinFactNeighborY="-14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A0D986-7319-43A0-800B-86CAB22E8DA0}" type="pres">
      <dgm:prSet presAssocID="{0C2901F2-09DC-47B3-A8AB-56BE5D37F071}" presName="Accent5" presStyleCnt="0"/>
      <dgm:spPr/>
    </dgm:pt>
    <dgm:pt modelId="{028D6E08-205B-4178-891B-DBC9904B07BF}" type="pres">
      <dgm:prSet presAssocID="{0C2901F2-09DC-47B3-A8AB-56BE5D37F071}" presName="Accent" presStyleLbl="bgShp" presStyleIdx="4" presStyleCnt="5" custLinFactNeighborX="40278" custLinFactNeighborY="27337"/>
      <dgm:spPr/>
    </dgm:pt>
    <dgm:pt modelId="{2DC5D86F-3CD6-4681-9CBE-C5A55E7232BD}" type="pres">
      <dgm:prSet presAssocID="{0C2901F2-09DC-47B3-A8AB-56BE5D37F071}" presName="Child5" presStyleLbl="node1" presStyleIdx="4" presStyleCnt="5" custScaleX="117981" custScaleY="115356" custLinFactX="81161" custLinFactY="-11231" custLinFactNeighborX="100000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406C8B9-234B-49B6-9C17-A89C430DA5F2}" srcId="{E986794C-5994-4BF0-AD67-488984EC46A5}" destId="{DFE02756-F1F4-4162-85C8-25223D57B47C}" srcOrd="0" destOrd="0" parTransId="{1831ED8C-2ED2-4C02-9D1B-395A2266C137}" sibTransId="{4562E098-B9E8-4CBB-B72A-079F8297CD66}"/>
    <dgm:cxn modelId="{6CEE1DE9-B8E3-48CF-88B7-27B366D59320}" srcId="{DFE02756-F1F4-4162-85C8-25223D57B47C}" destId="{422FDBAD-97F9-4F4E-8565-EFE69E46E454}" srcOrd="2" destOrd="0" parTransId="{D209FC1F-EEEB-45BB-88EB-F96751C824F0}" sibTransId="{C181CD3E-13F1-4E0A-914F-B56BF6F282E7}"/>
    <dgm:cxn modelId="{D3A086F6-7FA7-4AAD-B821-D4D937086EC7}" srcId="{DFE02756-F1F4-4162-85C8-25223D57B47C}" destId="{0C2901F2-09DC-47B3-A8AB-56BE5D37F071}" srcOrd="4" destOrd="0" parTransId="{208A077A-9AF6-40CE-8AEF-7B2586F94D65}" sibTransId="{8134E839-4388-416F-9077-836853078C4E}"/>
    <dgm:cxn modelId="{AAFDACE2-1A42-4EC0-A75B-3A9248B66AD1}" srcId="{DFE02756-F1F4-4162-85C8-25223D57B47C}" destId="{6D9D2C21-4EF5-4525-8A52-3B5E61A14491}" srcOrd="1" destOrd="0" parTransId="{6521F6BF-0B03-4928-80F3-A5AB267780C0}" sibTransId="{B3075ECD-9C46-4B1E-81BF-74EAC144C8A0}"/>
    <dgm:cxn modelId="{EB4F248F-3FEC-4708-B358-C6F3EAF11C09}" type="presOf" srcId="{422FDBAD-97F9-4F4E-8565-EFE69E46E454}" destId="{45B106A2-32AF-407D-A91E-CA5B7733D37B}" srcOrd="0" destOrd="0" presId="urn:microsoft.com/office/officeart/2011/layout/HexagonRadial#1"/>
    <dgm:cxn modelId="{DAA197D7-FE66-4597-8662-D3D4B344100A}" type="presOf" srcId="{8BA5764D-175F-4DFC-A12E-AA30DB69E716}" destId="{52B78D6B-C396-4024-87C8-B2A9D6137E42}" srcOrd="0" destOrd="0" presId="urn:microsoft.com/office/officeart/2011/layout/HexagonRadial#1"/>
    <dgm:cxn modelId="{37CE9771-4BDA-4D8F-86B8-2F351B81641E}" srcId="{DFE02756-F1F4-4162-85C8-25223D57B47C}" destId="{8BA5764D-175F-4DFC-A12E-AA30DB69E716}" srcOrd="0" destOrd="0" parTransId="{A01A6E0F-3E0A-4978-B4A6-74B54B5E9915}" sibTransId="{9F6AA862-FC95-4485-813D-C55BCB249AEB}"/>
    <dgm:cxn modelId="{1738EF79-EC7F-4B4E-9F13-118B6099A330}" type="presOf" srcId="{6D9D2C21-4EF5-4525-8A52-3B5E61A14491}" destId="{8B7BAC90-0D8F-4B33-8336-EEA9950456CB}" srcOrd="0" destOrd="0" presId="urn:microsoft.com/office/officeart/2011/layout/HexagonRadial#1"/>
    <dgm:cxn modelId="{2A6FB0E5-236F-429D-82F7-C7781CA481A8}" type="presOf" srcId="{DFE02756-F1F4-4162-85C8-25223D57B47C}" destId="{0CB1ED73-E8F9-4393-8C05-1E1746904084}" srcOrd="0" destOrd="0" presId="urn:microsoft.com/office/officeart/2011/layout/HexagonRadial#1"/>
    <dgm:cxn modelId="{554C7902-34A6-452A-9570-E043139EDB27}" srcId="{DFE02756-F1F4-4162-85C8-25223D57B47C}" destId="{972010EC-8787-484F-8B34-D5BA81AC85EF}" srcOrd="3" destOrd="0" parTransId="{88272EE7-407B-47AC-9356-C5CE403F44F9}" sibTransId="{B77F6DE3-3D96-4C40-B000-20E83B01A43B}"/>
    <dgm:cxn modelId="{5A2ED0D0-D625-4BA2-96C7-648A355A9799}" type="presOf" srcId="{0C2901F2-09DC-47B3-A8AB-56BE5D37F071}" destId="{2DC5D86F-3CD6-4681-9CBE-C5A55E7232BD}" srcOrd="0" destOrd="0" presId="urn:microsoft.com/office/officeart/2011/layout/HexagonRadial#1"/>
    <dgm:cxn modelId="{84A23E31-B53F-4ED9-97A2-10C3C64A5B49}" type="presOf" srcId="{E986794C-5994-4BF0-AD67-488984EC46A5}" destId="{282935FB-E62D-4758-B6DA-3D4CB21CA54E}" srcOrd="0" destOrd="0" presId="urn:microsoft.com/office/officeart/2011/layout/HexagonRadial#1"/>
    <dgm:cxn modelId="{E5953807-B3A9-483E-864C-D1F29EE8EA4D}" type="presOf" srcId="{972010EC-8787-484F-8B34-D5BA81AC85EF}" destId="{5FA04F6E-D039-41AC-90A0-A24175FB4314}" srcOrd="0" destOrd="0" presId="urn:microsoft.com/office/officeart/2011/layout/HexagonRadial#1"/>
    <dgm:cxn modelId="{658408C1-7E5F-4858-9E91-9054480431C5}" type="presParOf" srcId="{282935FB-E62D-4758-B6DA-3D4CB21CA54E}" destId="{0CB1ED73-E8F9-4393-8C05-1E1746904084}" srcOrd="0" destOrd="0" presId="urn:microsoft.com/office/officeart/2011/layout/HexagonRadial#1"/>
    <dgm:cxn modelId="{8A57F814-5A7F-496C-90C8-762FE3C4C0D1}" type="presParOf" srcId="{282935FB-E62D-4758-B6DA-3D4CB21CA54E}" destId="{286627DB-EA0A-4300-99D6-E10E3E6FD8C7}" srcOrd="1" destOrd="0" presId="urn:microsoft.com/office/officeart/2011/layout/HexagonRadial#1"/>
    <dgm:cxn modelId="{A23BF51D-1312-44E4-885A-5799B769B9DB}" type="presParOf" srcId="{286627DB-EA0A-4300-99D6-E10E3E6FD8C7}" destId="{356410C0-1E4D-45CC-AC9F-0CF5748F83CB}" srcOrd="0" destOrd="0" presId="urn:microsoft.com/office/officeart/2011/layout/HexagonRadial#1"/>
    <dgm:cxn modelId="{57F9B997-B17A-40CB-8C52-4FBD03D89793}" type="presParOf" srcId="{282935FB-E62D-4758-B6DA-3D4CB21CA54E}" destId="{52B78D6B-C396-4024-87C8-B2A9D6137E42}" srcOrd="2" destOrd="0" presId="urn:microsoft.com/office/officeart/2011/layout/HexagonRadial#1"/>
    <dgm:cxn modelId="{DDEC058D-03DF-4593-A6D7-98F721F7566E}" type="presParOf" srcId="{282935FB-E62D-4758-B6DA-3D4CB21CA54E}" destId="{F317B0BC-032A-4589-BCBD-F84B7CF87166}" srcOrd="3" destOrd="0" presId="urn:microsoft.com/office/officeart/2011/layout/HexagonRadial#1"/>
    <dgm:cxn modelId="{03FDCFF2-3FB9-43B1-A770-BB1F12958334}" type="presParOf" srcId="{F317B0BC-032A-4589-BCBD-F84B7CF87166}" destId="{7432A0ED-CFCA-4C70-8639-72B1E417756C}" srcOrd="0" destOrd="0" presId="urn:microsoft.com/office/officeart/2011/layout/HexagonRadial#1"/>
    <dgm:cxn modelId="{A2E8BC59-7021-47CE-A685-4115993CB989}" type="presParOf" srcId="{282935FB-E62D-4758-B6DA-3D4CB21CA54E}" destId="{8B7BAC90-0D8F-4B33-8336-EEA9950456CB}" srcOrd="4" destOrd="0" presId="urn:microsoft.com/office/officeart/2011/layout/HexagonRadial#1"/>
    <dgm:cxn modelId="{29D18E71-4091-4CA1-99F2-2BE6CF49AB35}" type="presParOf" srcId="{282935FB-E62D-4758-B6DA-3D4CB21CA54E}" destId="{CF697A53-D6A6-40A2-BB33-26CB9DB71062}" srcOrd="5" destOrd="0" presId="urn:microsoft.com/office/officeart/2011/layout/HexagonRadial#1"/>
    <dgm:cxn modelId="{4F852C92-4357-4EFF-980D-04D91F78C5E1}" type="presParOf" srcId="{CF697A53-D6A6-40A2-BB33-26CB9DB71062}" destId="{B9702B3C-6D83-4DFE-9D3D-2F0E429F18C6}" srcOrd="0" destOrd="0" presId="urn:microsoft.com/office/officeart/2011/layout/HexagonRadial#1"/>
    <dgm:cxn modelId="{12C2CE78-29E4-4DE6-8661-96DCE905BEF5}" type="presParOf" srcId="{282935FB-E62D-4758-B6DA-3D4CB21CA54E}" destId="{45B106A2-32AF-407D-A91E-CA5B7733D37B}" srcOrd="6" destOrd="0" presId="urn:microsoft.com/office/officeart/2011/layout/HexagonRadial#1"/>
    <dgm:cxn modelId="{73A93518-8629-4E99-8E26-CB0858F7E384}" type="presParOf" srcId="{282935FB-E62D-4758-B6DA-3D4CB21CA54E}" destId="{67954173-1334-4864-BC86-A4EB7230B908}" srcOrd="7" destOrd="0" presId="urn:microsoft.com/office/officeart/2011/layout/HexagonRadial#1"/>
    <dgm:cxn modelId="{21AB5CFC-8238-4A89-8CE1-67953CDA4EE3}" type="presParOf" srcId="{67954173-1334-4864-BC86-A4EB7230B908}" destId="{BCB1ED52-072E-4CEE-AF6A-8203F94279FF}" srcOrd="0" destOrd="0" presId="urn:microsoft.com/office/officeart/2011/layout/HexagonRadial#1"/>
    <dgm:cxn modelId="{73573EC0-B981-4139-B76A-A471B6CC18C2}" type="presParOf" srcId="{282935FB-E62D-4758-B6DA-3D4CB21CA54E}" destId="{5FA04F6E-D039-41AC-90A0-A24175FB4314}" srcOrd="8" destOrd="0" presId="urn:microsoft.com/office/officeart/2011/layout/HexagonRadial#1"/>
    <dgm:cxn modelId="{2F1E2268-47F2-4D11-ADA6-617B7155A45A}" type="presParOf" srcId="{282935FB-E62D-4758-B6DA-3D4CB21CA54E}" destId="{06A0D986-7319-43A0-800B-86CAB22E8DA0}" srcOrd="9" destOrd="0" presId="urn:microsoft.com/office/officeart/2011/layout/HexagonRadial#1"/>
    <dgm:cxn modelId="{DD47BF50-64C0-401B-9108-4086E04FF4C8}" type="presParOf" srcId="{06A0D986-7319-43A0-800B-86CAB22E8DA0}" destId="{028D6E08-205B-4178-891B-DBC9904B07BF}" srcOrd="0" destOrd="0" presId="urn:microsoft.com/office/officeart/2011/layout/HexagonRadial#1"/>
    <dgm:cxn modelId="{52185C6E-B471-4AFE-A1F7-9F0B83A3334D}" type="presParOf" srcId="{282935FB-E62D-4758-B6DA-3D4CB21CA54E}" destId="{2DC5D86F-3CD6-4681-9CBE-C5A55E7232BD}" srcOrd="10" destOrd="0" presId="urn:microsoft.com/office/officeart/2011/layout/HexagonRadial#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B1ED73-E8F9-4393-8C05-1E1746904084}">
      <dsp:nvSpPr>
        <dsp:cNvPr id="0" name=""/>
        <dsp:cNvSpPr/>
      </dsp:nvSpPr>
      <dsp:spPr>
        <a:xfrm>
          <a:off x="1443290" y="799464"/>
          <a:ext cx="2597033" cy="1532572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/>
            <a:t>Клинический фармаколог</a:t>
          </a:r>
        </a:p>
      </dsp:txBody>
      <dsp:txXfrm>
        <a:off x="1805661" y="1013308"/>
        <a:ext cx="1872291" cy="1104884"/>
      </dsp:txXfrm>
    </dsp:sp>
    <dsp:sp modelId="{7432A0ED-CFCA-4C70-8639-72B1E417756C}">
      <dsp:nvSpPr>
        <dsp:cNvPr id="0" name=""/>
        <dsp:cNvSpPr/>
      </dsp:nvSpPr>
      <dsp:spPr>
        <a:xfrm>
          <a:off x="4330337" y="668768"/>
          <a:ext cx="700195" cy="603310"/>
        </a:xfrm>
        <a:prstGeom prst="hexagon">
          <a:avLst>
            <a:gd name="adj" fmla="val 28900"/>
            <a:gd name="vf" fmla="val 11547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B78D6B-C396-4024-87C8-B2A9D6137E42}">
      <dsp:nvSpPr>
        <dsp:cNvPr id="0" name=""/>
        <dsp:cNvSpPr/>
      </dsp:nvSpPr>
      <dsp:spPr>
        <a:xfrm>
          <a:off x="3218112" y="122211"/>
          <a:ext cx="1766232" cy="1430268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Администрация</a:t>
          </a:r>
        </a:p>
      </dsp:txBody>
      <dsp:txXfrm>
        <a:off x="3501507" y="351700"/>
        <a:ext cx="1199442" cy="971290"/>
      </dsp:txXfrm>
    </dsp:sp>
    <dsp:sp modelId="{B9702B3C-6D83-4DFE-9D3D-2F0E429F18C6}">
      <dsp:nvSpPr>
        <dsp:cNvPr id="0" name=""/>
        <dsp:cNvSpPr/>
      </dsp:nvSpPr>
      <dsp:spPr>
        <a:xfrm>
          <a:off x="5147519" y="1796638"/>
          <a:ext cx="700195" cy="603310"/>
        </a:xfrm>
        <a:prstGeom prst="hexagon">
          <a:avLst>
            <a:gd name="adj" fmla="val 28900"/>
            <a:gd name="vf" fmla="val 11547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B7BAC90-0D8F-4B33-8336-EEA9950456CB}">
      <dsp:nvSpPr>
        <dsp:cNvPr id="0" name=""/>
        <dsp:cNvSpPr/>
      </dsp:nvSpPr>
      <dsp:spPr>
        <a:xfrm>
          <a:off x="4542780" y="2324106"/>
          <a:ext cx="1806503" cy="1533603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3">
                <a:hueOff val="2812566"/>
                <a:satOff val="-4220"/>
                <a:lumOff val="-686"/>
                <a:alphaOff val="0"/>
                <a:shade val="51000"/>
                <a:satMod val="130000"/>
              </a:schemeClr>
            </a:gs>
            <a:gs pos="80000">
              <a:schemeClr val="accent3">
                <a:hueOff val="2812566"/>
                <a:satOff val="-4220"/>
                <a:lumOff val="-686"/>
                <a:alphaOff val="0"/>
                <a:shade val="93000"/>
                <a:satMod val="130000"/>
              </a:schemeClr>
            </a:gs>
            <a:gs pos="100000">
              <a:schemeClr val="accent3">
                <a:hueOff val="2812566"/>
                <a:satOff val="-4220"/>
                <a:lumOff val="-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Комитет по  инфекционному контролю</a:t>
          </a:r>
        </a:p>
      </dsp:txBody>
      <dsp:txXfrm>
        <a:off x="4839372" y="2575893"/>
        <a:ext cx="1213319" cy="1030029"/>
      </dsp:txXfrm>
    </dsp:sp>
    <dsp:sp modelId="{BCB1ED52-072E-4CEE-AF6A-8203F94279FF}">
      <dsp:nvSpPr>
        <dsp:cNvPr id="0" name=""/>
        <dsp:cNvSpPr/>
      </dsp:nvSpPr>
      <dsp:spPr>
        <a:xfrm>
          <a:off x="3990841" y="3201289"/>
          <a:ext cx="700195" cy="603310"/>
        </a:xfrm>
        <a:prstGeom prst="hexagon">
          <a:avLst>
            <a:gd name="adj" fmla="val 28900"/>
            <a:gd name="vf" fmla="val 11547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5B106A2-32AF-407D-A91E-CA5B7733D37B}">
      <dsp:nvSpPr>
        <dsp:cNvPr id="0" name=""/>
        <dsp:cNvSpPr/>
      </dsp:nvSpPr>
      <dsp:spPr>
        <a:xfrm>
          <a:off x="1783050" y="2290576"/>
          <a:ext cx="1868036" cy="1519327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Бактериологическая лаборатория</a:t>
          </a:r>
        </a:p>
      </dsp:txBody>
      <dsp:txXfrm>
        <a:off x="2083410" y="2534868"/>
        <a:ext cx="1267316" cy="1030743"/>
      </dsp:txXfrm>
    </dsp:sp>
    <dsp:sp modelId="{028D6E08-205B-4178-891B-DBC9904B07BF}">
      <dsp:nvSpPr>
        <dsp:cNvPr id="0" name=""/>
        <dsp:cNvSpPr/>
      </dsp:nvSpPr>
      <dsp:spPr>
        <a:xfrm>
          <a:off x="3453716" y="3366876"/>
          <a:ext cx="700195" cy="603310"/>
        </a:xfrm>
        <a:prstGeom prst="hexagon">
          <a:avLst>
            <a:gd name="adj" fmla="val 28900"/>
            <a:gd name="vf" fmla="val 11547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FA04F6E-D039-41AC-90A0-A24175FB4314}">
      <dsp:nvSpPr>
        <dsp:cNvPr id="0" name=""/>
        <dsp:cNvSpPr/>
      </dsp:nvSpPr>
      <dsp:spPr>
        <a:xfrm>
          <a:off x="3162921" y="3064476"/>
          <a:ext cx="1814320" cy="1523275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3">
                <a:hueOff val="8437698"/>
                <a:satOff val="-12660"/>
                <a:lumOff val="-2059"/>
                <a:alphaOff val="0"/>
                <a:shade val="51000"/>
                <a:satMod val="130000"/>
              </a:schemeClr>
            </a:gs>
            <a:gs pos="80000">
              <a:schemeClr val="accent3">
                <a:hueOff val="8437698"/>
                <a:satOff val="-12660"/>
                <a:lumOff val="-2059"/>
                <a:alphaOff val="0"/>
                <a:shade val="93000"/>
                <a:satMod val="130000"/>
              </a:schemeClr>
            </a:gs>
            <a:gs pos="100000">
              <a:schemeClr val="accent3">
                <a:hueOff val="8437698"/>
                <a:satOff val="-12660"/>
                <a:lumOff val="-20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Медицинский персонал</a:t>
          </a:r>
        </a:p>
      </dsp:txBody>
      <dsp:txXfrm>
        <a:off x="3459181" y="3313211"/>
        <a:ext cx="1221800" cy="1025805"/>
      </dsp:txXfrm>
    </dsp:sp>
    <dsp:sp modelId="{2DC5D86F-3CD6-4681-9CBE-C5A55E7232BD}">
      <dsp:nvSpPr>
        <dsp:cNvPr id="0" name=""/>
        <dsp:cNvSpPr/>
      </dsp:nvSpPr>
      <dsp:spPr>
        <a:xfrm>
          <a:off x="4556354" y="813289"/>
          <a:ext cx="1794291" cy="1517735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Госпитальный эпидемиолог</a:t>
          </a:r>
        </a:p>
      </dsp:txBody>
      <dsp:txXfrm>
        <a:off x="4850417" y="1062028"/>
        <a:ext cx="1206165" cy="10202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#1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D3937A-938C-427D-BC33-D69C4074B67D}" type="datetimeFigureOut">
              <a:rPr lang="ru-RU" smtClean="0"/>
              <a:t>24.06.2019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3B3DFC-741A-4428-9D43-0B2E484F41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009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Notes Placeholder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Потому что чем ниже заинтересованность руководства в эффективном внедрении СКАТ, тем более значимо обучение. Без мощного административного рычага заставить врачей исполнять приказ, смысла</a:t>
            </a:r>
            <a:r>
              <a:rPr lang="ru-RU" baseline="0" dirty="0" smtClean="0"/>
              <a:t> которого они не понимают, невозможно. А значит, надо сделать так, чтобы требования приказа выполнялись осмысленно и добровольно.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E8454-8ACB-471B-88AE-9B9D8AD23353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906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И здесь мы сталкиваемся с серьезной проблемой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E8454-8ACB-471B-88AE-9B9D8AD23353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8118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Как</a:t>
            </a:r>
            <a:r>
              <a:rPr lang="ru-RU" baseline="0" dirty="0" smtClean="0"/>
              <a:t> будущий врач получает знания об антибиотиках? На первом курсе, после общей фармакологии, он понимает, что антибиотики – это самая ужасная тема и выучить их невозможно. На третьем курсе, когда он уже забыл даже то, что знал про антибиотики, он изучает микробиологию, опять же, не клиническую, а общую. Из этого курса он в лучшем случае выносит, что есть бактерии грамположительные, а есть грамотрицательные. Отличники еще помнят, какие в какой цвет окрашиваются. А потом начинаются клинические кафедры… в итоге выпускник медицинского ВУЗа обладает разрозненной, зачастую противоречивой информацией и пониманием, что это, наверное, не важно, раз этому практически не учат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E8454-8ACB-471B-88AE-9B9D8AD23353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9259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E8454-8ACB-471B-88AE-9B9D8AD23353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1239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Всех. Причем </a:t>
            </a:r>
            <a:r>
              <a:rPr lang="ru-RU" dirty="0" smtClean="0"/>
              <a:t> </a:t>
            </a:r>
            <a:r>
              <a:rPr lang="ru-RU" dirty="0" smtClean="0"/>
              <a:t>основной</a:t>
            </a:r>
            <a:r>
              <a:rPr lang="ru-RU" baseline="0" dirty="0" smtClean="0"/>
              <a:t> упор </a:t>
            </a:r>
            <a:r>
              <a:rPr lang="ru-RU" baseline="0" dirty="0" smtClean="0"/>
              <a:t>делать </a:t>
            </a:r>
            <a:r>
              <a:rPr lang="ru-RU" baseline="0" dirty="0" smtClean="0"/>
              <a:t>именно на обучение молодых докторов.  Это может показаться неверным, ведь гораздо эффективнее обучить одного-двух «старших товарищей», чем пытаться учить молодежь.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E8454-8ACB-471B-88AE-9B9D8AD23353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14827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E8454-8ACB-471B-88AE-9B9D8AD23353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4867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ABD7D-D208-4B82-BBF0-9685B5469077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6038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Способ может быть</a:t>
            </a:r>
            <a:r>
              <a:rPr lang="ru-RU" baseline="0" dirty="0" smtClean="0"/>
              <a:t> любым. Мы использовали то самое анкетирование.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E8454-8ACB-471B-88AE-9B9D8AD23353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6251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E8454-8ACB-471B-88AE-9B9D8AD23353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5945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05F06-4D22-4A09-BE13-B2718ABC7F59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976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85875" y="642938"/>
            <a:ext cx="4289425" cy="32162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6118" y="4073927"/>
            <a:ext cx="5488941" cy="385950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dirty="0" smtClean="0">
                <a:latin typeface="Arial" pitchFamily="34" charset="0"/>
              </a:rPr>
              <a:t>В большинстве городов РФ прошли образовательные мероприятия по Стратегии контроля антимикробной терапии. В 22 городах ( Москва, С-Петербург, Ростов-на-Дону, Краснодар, Новосибирск, Омск, </a:t>
            </a:r>
            <a:r>
              <a:rPr lang="ru-RU" altLang="ru-RU" dirty="0" err="1" smtClean="0">
                <a:latin typeface="Arial" pitchFamily="34" charset="0"/>
              </a:rPr>
              <a:t>Н.Новгород</a:t>
            </a:r>
            <a:r>
              <a:rPr lang="ru-RU" altLang="ru-RU" dirty="0" smtClean="0">
                <a:latin typeface="Arial" pitchFamily="34" charset="0"/>
              </a:rPr>
              <a:t>, Якутск, Челябинск и </a:t>
            </a:r>
            <a:r>
              <a:rPr lang="ru-RU" altLang="ru-RU" dirty="0" err="1" smtClean="0">
                <a:latin typeface="Arial" pitchFamily="34" charset="0"/>
              </a:rPr>
              <a:t>др</a:t>
            </a:r>
            <a:r>
              <a:rPr lang="ru-RU" altLang="ru-RU" dirty="0" smtClean="0">
                <a:latin typeface="Arial" pitchFamily="34" charset="0"/>
              </a:rPr>
              <a:t>) в многопрофильных стационарах внедрена методика создания внутренних протоколов эмпирической антибактериальной терапии на основе анализа локальной микрофлоры.</a:t>
            </a: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6413" y="8146365"/>
            <a:ext cx="2973176" cy="428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72256AA-81D9-43A6-BF1B-4DF5003C00D0}" type="slidenum">
              <a:rPr lang="ru-RU" altLang="ru-RU"/>
              <a:pPr eaLnBrk="1" hangingPunct="1"/>
              <a:t>7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05F06-4D22-4A09-BE13-B2718ABC7F59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4649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aseline="0" dirty="0" smtClean="0"/>
              <a:t>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05F06-4D22-4A09-BE13-B2718ABC7F59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9926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05F06-4D22-4A09-BE13-B2718ABC7F59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3264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E8454-8ACB-471B-88AE-9B9D8AD23353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5648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Если схематично изобразить</a:t>
            </a:r>
            <a:r>
              <a:rPr lang="ru-RU" baseline="0" dirty="0" smtClean="0"/>
              <a:t> процесс обучения, то начинать имеет смысл с оценки исходного уровня, затем на </a:t>
            </a:r>
            <a:r>
              <a:rPr lang="ru-RU" baseline="0" dirty="0" err="1" smtClean="0"/>
              <a:t>основани</a:t>
            </a:r>
            <a:r>
              <a:rPr lang="ru-RU" baseline="0" dirty="0" smtClean="0"/>
              <a:t> результатов готовим материал, с учетом особенностей аудитории. Выбираем формат обучения, помня, что если знание нельзя </a:t>
            </a:r>
            <a:r>
              <a:rPr lang="ru-RU" baseline="0" dirty="0" err="1" smtClean="0"/>
              <a:t>пости</a:t>
            </a:r>
            <a:r>
              <a:rPr lang="ru-RU" baseline="0" dirty="0" smtClean="0"/>
              <a:t> и применить уже сейчас, то оно скорее всего практикующему врачу не </a:t>
            </a:r>
            <a:r>
              <a:rPr lang="ru-RU" baseline="0" dirty="0" err="1" smtClean="0"/>
              <a:t>запомнтися</a:t>
            </a:r>
            <a:r>
              <a:rPr lang="ru-RU" baseline="0" dirty="0" smtClean="0"/>
              <a:t>. И дальше обучаем, делая особый акцент на обучении молодых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E8454-8ACB-471B-88AE-9B9D8AD23353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9530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E8454-8ACB-471B-88AE-9B9D8AD23353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10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Заметки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6118" y="4400020"/>
            <a:ext cx="5485765" cy="360042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85875" y="642938"/>
            <a:ext cx="4289425" cy="32162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6118" y="4073927"/>
            <a:ext cx="5488941" cy="385950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smtClean="0">
                <a:latin typeface="Arial" pitchFamily="34" charset="0"/>
              </a:rPr>
              <a:t>В 2012 году вышли первые российские рекомендации по Стратегии и тактике антимикробной терапии в стационарах России. Они созданы с целью оптимизации антимикробной терапии и улучшения качества лечения пациентов  с инфекциями. Особая роль при выборе АМП отведена стратификации пациента по риску  наличия резистентных возбудителей. На слайде представлены основные типы пациентов с описанием факторов риска, способствующих наличию резистентных возбудителей</a:t>
            </a: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6413" y="8146365"/>
            <a:ext cx="2973176" cy="428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24CC72C-B30B-4E56-99B2-BBF778E10E25}" type="slidenum">
              <a:rPr lang="ru-RU" altLang="ru-RU"/>
              <a:pPr eaLnBrk="1" hangingPunct="1"/>
              <a:t>16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E8454-8ACB-471B-88AE-9B9D8AD23353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6859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05F06-4D22-4A09-BE13-B2718ABC7F59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3378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Достаточно разработать грамотные протоколы антимикробной</a:t>
            </a:r>
            <a:r>
              <a:rPr lang="ru-RU" baseline="0" dirty="0" smtClean="0"/>
              <a:t> терапии, утвердить их приказом главного врача и контролировать исполнение. Но такая схема будет работать, только если за неисполнение приказа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B08941-EFBA-46A9-8A3A-206A0E6AB72F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7400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Последуют репрессии</a:t>
            </a:r>
            <a:r>
              <a:rPr lang="ru-RU" baseline="0" dirty="0" smtClean="0"/>
              <a:t> со стороны руководства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B08941-EFBA-46A9-8A3A-206A0E6AB72F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583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Большинство руководителей сами</a:t>
            </a:r>
            <a:r>
              <a:rPr lang="ru-RU" baseline="0" dirty="0" smtClean="0"/>
              <a:t> не особо понимают, что такое СКАТ и зачем он нужен, соответственно, и санкций никаких за неисполнение приказа тоже не последует. И вот здесь вам без обучения не обойтись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B08941-EFBA-46A9-8A3A-206A0E6AB72F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997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Lige forbindelse 8"/>
          <p:cNvCxnSpPr>
            <a:cxnSpLocks noChangeShapeType="1"/>
          </p:cNvCxnSpPr>
          <p:nvPr/>
        </p:nvCxnSpPr>
        <p:spPr bwMode="auto">
          <a:xfrm flipH="1">
            <a:off x="0" y="1484313"/>
            <a:ext cx="9144000" cy="0"/>
          </a:xfrm>
          <a:prstGeom prst="line">
            <a:avLst/>
          </a:prstGeom>
          <a:noFill/>
          <a:ln w="254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153400" cy="4191000"/>
          </a:xfrm>
        </p:spPr>
        <p:txBody>
          <a:bodyPr/>
          <a:lstStyle>
            <a:lvl1pPr>
              <a:buClr>
                <a:schemeClr val="tx1"/>
              </a:buClr>
              <a:defRPr b="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b="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da-DK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12498" y="325434"/>
            <a:ext cx="7348947" cy="1143000"/>
          </a:xfrm>
        </p:spPr>
        <p:txBody>
          <a:bodyPr anchor="b"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da-DK" dirty="0"/>
          </a:p>
        </p:txBody>
      </p:sp>
      <p:sp>
        <p:nvSpPr>
          <p:cNvPr id="7" name="Pladsholder til indhold 7"/>
          <p:cNvSpPr>
            <a:spLocks noGrp="1"/>
          </p:cNvSpPr>
          <p:nvPr>
            <p:ph sz="quarter" idx="10"/>
          </p:nvPr>
        </p:nvSpPr>
        <p:spPr>
          <a:xfrm>
            <a:off x="635020" y="6107113"/>
            <a:ext cx="7181850" cy="56038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Clr>
                <a:schemeClr val="tx1"/>
              </a:buClr>
              <a:buNone/>
              <a:defRPr sz="1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53122492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k object 1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endParaRPr lang="ru-RU" altLang="ru-RU" smtClean="0"/>
          </a:p>
        </p:txBody>
      </p:sp>
      <p:sp>
        <p:nvSpPr>
          <p:cNvPr id="3" name="bk object 17"/>
          <p:cNvSpPr>
            <a:spLocks noChangeArrowheads="1"/>
          </p:cNvSpPr>
          <p:nvPr/>
        </p:nvSpPr>
        <p:spPr bwMode="auto">
          <a:xfrm>
            <a:off x="260350" y="155575"/>
            <a:ext cx="1720850" cy="2287588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endParaRPr lang="ru-RU" altLang="ru-RU" smtClean="0"/>
          </a:p>
        </p:txBody>
      </p:sp>
      <p:sp>
        <p:nvSpPr>
          <p:cNvPr id="4" name="Holder 2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3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0A3786C-E06E-451E-898E-EC9BF493F606}" type="datetimeFigureOut">
              <a:rPr lang="en-US"/>
              <a:pPr>
                <a:defRPr/>
              </a:pPr>
              <a:t>6/24/2019</a:t>
            </a:fld>
            <a:endParaRPr lang="en-US"/>
          </a:p>
        </p:txBody>
      </p:sp>
      <p:sp>
        <p:nvSpPr>
          <p:cNvPr id="6" name="Holder 4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 smtClean="0"/>
            </a:lvl1pPr>
          </a:lstStyle>
          <a:p>
            <a:pPr>
              <a:defRPr/>
            </a:pPr>
            <a:fld id="{754EA54F-0C45-4352-9616-FBF2A3CE9A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463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gif"/><Relationship Id="rId4" Type="http://schemas.openxmlformats.org/officeDocument/2006/relationships/image" Target="../media/image11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gif"/><Relationship Id="rId4" Type="http://schemas.openxmlformats.org/officeDocument/2006/relationships/image" Target="../media/image11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g"/><Relationship Id="rId5" Type="http://schemas.openxmlformats.org/officeDocument/2006/relationships/image" Target="../media/image21.jpeg"/><Relationship Id="rId4" Type="http://schemas.openxmlformats.org/officeDocument/2006/relationships/image" Target="../media/image20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СКАТ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872808" cy="1752600"/>
          </a:xfrm>
        </p:spPr>
        <p:txBody>
          <a:bodyPr>
            <a:normAutofit/>
          </a:bodyPr>
          <a:lstStyle/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Подготовлено врачом-эпидемиологом БУ «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Няганская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городская поликлиника», главным внештатным эпидемиологом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Депздрава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Югры Ежовой Ольгой Андреевной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25.06.2019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0742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Взаимодействие специалистов</a:t>
            </a:r>
            <a:endParaRPr lang="ru-RU" sz="2800" dirty="0"/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="" xmlns:a16="http://schemas.microsoft.com/office/drawing/2014/main" id="{CBF63679-22D6-4948-A50E-0F9E1C8E2C6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0CC94002-19C0-494F-A330-88CA62564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996035"/>
            <a:ext cx="1584176" cy="1662729"/>
          </a:xfrm>
          <a:prstGeom prst="ellipse">
            <a:avLst/>
          </a:prstGeom>
          <a:ln w="0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9953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Методология выявления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нозокомиальных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инфекций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Сообщения от врачей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on-line)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Анализ ИБ выписанных пациентов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Информация из аптеки о заказе АМП, используемого для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лечения НИ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Информация из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баклаборатории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выделении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нозокомиального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штамма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Косвенные признаки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нозокомиальной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инфекции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Температура &gt; 37,5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Лейкоцитоз &gt; 12000 более 3 дней после операции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СРБ &gt; 24 мг/л или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прокальцитонин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 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/мл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Назначение антибиотика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Расхождение швов или длительное заживление п/оп раны</a:t>
            </a:r>
          </a:p>
        </p:txBody>
      </p:sp>
    </p:spTree>
    <p:extLst>
      <p:ext uri="{BB962C8B-B14F-4D97-AF65-F5344CB8AC3E}">
        <p14:creationId xmlns:p14="http://schemas.microsoft.com/office/powerpoint/2010/main" val="27058768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/>
              <a:t>Этапы реализации программы СКАТ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Формирование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мультидисциплинарной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команды специалистов,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имеют возможность влиять на принятие решений по вопросам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использования АМП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Возглавить группу специалистов должен представитель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 медицинской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(например, заместитель главного врача по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лечебной работе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обладающий реальными рычагами управления лечебным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процессом 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признанным авторитетом среди коллег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Принятие стратегии ограничения использования АМП. Существует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две основных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стратегии, которые могут быть применены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одновременно: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ru-RU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Проспективный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аудит с обратной связью.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варианте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ограничительной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стратегии каждое назначение антибиотиков с целью лечения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согласуется с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экспертом по антимикробной терапии, обладающим актуальными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знаниями локальной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микробиологии в подразделениях стационара. После назначения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антимикробной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терапии данный специалист осуществляет контроль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адекватности терапии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вносит необходимые коррективы. Для эффективной работы этого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ханизма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нагрузка на 1 специалиста в идеале не должна превышать 20 пациентов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одновременно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получающих АМП, однако в реальной практике эти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труднодостижимы.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2.2.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эмпирической антимикробной терапии.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должен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основан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данных о локальной антибиотикорезистентности. Для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репрезентативности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данных необходимо анализировать результаты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первичных посевов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очагов инфекции за 6-12 мес. На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преаналитическом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этапе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большую пользу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создании базы данных микроорганизмов могут оказать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системы (МИС, ЛИС). Схемы эмпирической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антимикробной терапии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быть созданы для наиболее частых локусов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нозокомиальной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инфекции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дыхательные пути и легкие, мочевыводящие пути, кожа и мягкие ткани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брюшная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полость, катетер-ассоциированные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ангиогенные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инфекции. При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добавить инфекции другой локализации, актуальные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конкретной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медицинской организации.</a:t>
            </a:r>
          </a:p>
        </p:txBody>
      </p:sp>
    </p:spTree>
    <p:extLst>
      <p:ext uri="{BB962C8B-B14F-4D97-AF65-F5344CB8AC3E}">
        <p14:creationId xmlns:p14="http://schemas.microsoft.com/office/powerpoint/2010/main" val="4082521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88632"/>
          </a:xfrm>
        </p:spPr>
        <p:txBody>
          <a:bodyPr>
            <a:no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должен содержать следующие разделы: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цели и задачи;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данные локального микробиологического мониторинга медицинской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анализируемый период;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показания к антимикробной терапии согласно национальным 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рекомендациям;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действия врача перед назначением антимикробной терапии: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стратификация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риска резистентных возбудителей и инвазивного кандидоза у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взятие материала для микробиологического исследования;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дифференцированные схемы эмпирической антимикробной терапии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комментариями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режимам дозирования, кратности и пути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введения препаратов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действия врача после получения результатов микробиологического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деэскалация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эскалация, оптимизация антимикробной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терапии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т. д.;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ситуации, когда участие клинического фармаколога при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назначении антимикробной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терапии является обязательным: сепсис 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септический шок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неэффективность эмпирической антимикробной терапии АМП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1-й 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2-й линии, выделение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полирезистентных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возбудителей;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и сроки эффективности терапии и лечебная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тактика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отсутствии эффекта антимикробной терапии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•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рекомендуемая длительность антимикробной терапии, критерии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отмены АМП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86970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эмпирической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АМТ со стратификацией пациентов по риску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антибиотикорезистентности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Адекватная эмпирическая антибактериальная терапия предполагает </a:t>
            </a:r>
            <a:r>
              <a:rPr lang="ru-RU" dirty="0" err="1"/>
              <a:t>эффек</a:t>
            </a:r>
            <a:r>
              <a:rPr lang="ru-RU" dirty="0"/>
              <a:t>-</a:t>
            </a:r>
          </a:p>
          <a:p>
            <a:r>
              <a:rPr lang="ru-RU" dirty="0" err="1"/>
              <a:t>тивное</a:t>
            </a:r>
            <a:r>
              <a:rPr lang="ru-RU" dirty="0"/>
              <a:t> действие в отношении всех </a:t>
            </a:r>
            <a:r>
              <a:rPr lang="ru-RU" dirty="0" err="1"/>
              <a:t>этиологически</a:t>
            </a:r>
            <a:r>
              <a:rPr lang="ru-RU" dirty="0"/>
              <a:t> значимых возбудителей ин-</a:t>
            </a:r>
          </a:p>
          <a:p>
            <a:r>
              <a:rPr lang="ru-RU" dirty="0" err="1"/>
              <a:t>фекционного</a:t>
            </a:r>
            <a:r>
              <a:rPr lang="ru-RU" dirty="0"/>
              <a:t> процесса данной локализации в достаточной дозе с учетом риска</a:t>
            </a:r>
          </a:p>
          <a:p>
            <a:r>
              <a:rPr lang="ru-RU" dirty="0"/>
              <a:t>инфицирования </a:t>
            </a:r>
            <a:r>
              <a:rPr lang="ru-RU" dirty="0" err="1"/>
              <a:t>полирезистентными</a:t>
            </a:r>
            <a:r>
              <a:rPr lang="ru-RU" dirty="0"/>
              <a:t> возбудителями.</a:t>
            </a:r>
          </a:p>
          <a:p>
            <a:r>
              <a:rPr lang="ru-RU" dirty="0"/>
              <a:t>Рациональный выбор эмпирического режима антимикробной терапии </a:t>
            </a:r>
            <a:r>
              <a:rPr lang="ru-RU" dirty="0" err="1"/>
              <a:t>невоз</a:t>
            </a:r>
            <a:r>
              <a:rPr lang="ru-RU" dirty="0"/>
              <a:t>-</a:t>
            </a:r>
          </a:p>
          <a:p>
            <a:r>
              <a:rPr lang="ru-RU" dirty="0" err="1"/>
              <a:t>можен</a:t>
            </a:r>
            <a:r>
              <a:rPr lang="ru-RU" dirty="0"/>
              <a:t> без современных знаний об этиологической структуре инфекций и анти-</a:t>
            </a:r>
          </a:p>
          <a:p>
            <a:r>
              <a:rPr lang="ru-RU" dirty="0" err="1"/>
              <a:t>биотикорезистентности</a:t>
            </a:r>
            <a:r>
              <a:rPr lang="ru-RU" dirty="0"/>
              <a:t> возбудителей, которые могут различаться в конкретных</a:t>
            </a:r>
          </a:p>
          <a:p>
            <a:r>
              <a:rPr lang="ru-RU" dirty="0"/>
              <a:t>клинических ситуациях. В наиболее обобщенной форме выбор эмпирического</a:t>
            </a:r>
          </a:p>
          <a:p>
            <a:r>
              <a:rPr lang="ru-RU" dirty="0"/>
              <a:t>режима антимикробной терапии должен быть обоснован с учетом следующих</a:t>
            </a:r>
          </a:p>
          <a:p>
            <a:r>
              <a:rPr lang="ru-RU" dirty="0"/>
              <a:t>факторов:</a:t>
            </a:r>
          </a:p>
          <a:p>
            <a:r>
              <a:rPr lang="ru-RU" dirty="0"/>
              <a:t>• условие возникновения инфекции: внебольничная или </a:t>
            </a:r>
            <a:r>
              <a:rPr lang="ru-RU" dirty="0" err="1"/>
              <a:t>нозокомиальная</a:t>
            </a:r>
            <a:r>
              <a:rPr lang="ru-RU" dirty="0"/>
              <a:t>;</a:t>
            </a:r>
          </a:p>
          <a:p>
            <a:r>
              <a:rPr lang="ru-RU" dirty="0"/>
              <a:t>• локализация инфекции, определяющая наиболее вероятных возбудителей;</a:t>
            </a:r>
          </a:p>
          <a:p>
            <a:r>
              <a:rPr lang="ru-RU" dirty="0"/>
              <a:t>• учет факторов риска </a:t>
            </a:r>
            <a:r>
              <a:rPr lang="ru-RU" dirty="0" err="1"/>
              <a:t>полирезистентных</a:t>
            </a:r>
            <a:r>
              <a:rPr lang="ru-RU" dirty="0"/>
              <a:t> возбудителей.</a:t>
            </a:r>
          </a:p>
        </p:txBody>
      </p:sp>
    </p:spTree>
    <p:extLst>
      <p:ext uri="{BB962C8B-B14F-4D97-AF65-F5344CB8AC3E}">
        <p14:creationId xmlns:p14="http://schemas.microsoft.com/office/powerpoint/2010/main" val="34773435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эмпирической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АМТ со стратификацией пациентов по риску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антибиотикорезистентности (продолжение)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28592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  <a:p>
            <a:pPr marL="0" indent="0">
              <a:buNone/>
            </a:pP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рекомендациях по эмпирическому назначению АМП </a:t>
            </a:r>
            <a:r>
              <a:rPr lang="ru-RU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сообразно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пациентов с инфекциями стратифицировать на 4 типа или 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лечебные группы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(Приложение 2).</a:t>
            </a:r>
          </a:p>
          <a:p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I.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Внебольничные инфекции без факторов риска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полирезистентных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возбудителей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II.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Внебольничные инфекции с факторами риска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полирезистентных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возбудителей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(риск БЛРС среди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энтеробактерий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устойчивая к </a:t>
            </a:r>
            <a:r>
              <a:rPr lang="ru-RU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фторхинолонам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урогенитальная кишечная палочка,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полирезистентные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пневмококки);</a:t>
            </a:r>
          </a:p>
          <a:p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III.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Нозокомиальные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инфекции. Следует выделять 2 подтипа – а и b:</a:t>
            </a:r>
          </a:p>
          <a:p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IIIa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вне ОРИТ, без предшествующего применения АМП (риск БЛРС);</a:t>
            </a:r>
          </a:p>
          <a:p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IIIb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длительная госпитализация (&gt; 7 дней) и/или нахождение в ОРИТ 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 3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дней и/или предшествующее применение АМП (риск БЛРС, </a:t>
            </a:r>
            <a:r>
              <a:rPr lang="ru-RU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карбапенем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-резистентных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энтеробактерий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ацинетобактера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полирезистентных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НФГОБ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7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P.aeruginosa</a:t>
            </a:r>
            <a:r>
              <a:rPr lang="en-US" sz="7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7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Acinetobacter</a:t>
            </a:r>
            <a:r>
              <a:rPr lang="en-US" sz="7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spp.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MRSA);</a:t>
            </a:r>
          </a:p>
          <a:p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IV.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Нозокомиальные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инфекции с риском инвазивного кандидоза.</a:t>
            </a:r>
          </a:p>
          <a:p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антимикробной терапии пациентов с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нозокомиальными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инфекциями</a:t>
            </a:r>
          </a:p>
          <a:p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целесообразно уточнять наличие у них факторов риска инфицирования 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проблемными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полирезистентными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госпитальными микроорганизмами – MRSA,</a:t>
            </a:r>
          </a:p>
          <a:p>
            <a:r>
              <a:rPr lang="ru-RU" sz="7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P.aeruginosa</a:t>
            </a:r>
            <a:r>
              <a:rPr lang="ru-RU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карбапенем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-резистентными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энтеробактериями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отнесение их к </a:t>
            </a:r>
            <a:r>
              <a:rPr lang="ru-RU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IIIb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типу стратификации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373377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ontent Placeholder 1"/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4972050"/>
          </a:xfrm>
        </p:spPr>
        <p:txBody>
          <a:bodyPr/>
          <a:lstStyle/>
          <a:p>
            <a:pPr marL="109538" indent="0">
              <a:buFont typeface="Wingdings 2" pitchFamily="18" charset="2"/>
              <a:buNone/>
            </a:pPr>
            <a:endParaRPr lang="en-US" altLang="ru-RU" sz="800" dirty="0" smtClean="0"/>
          </a:p>
          <a:p>
            <a:pPr marL="109538" indent="0">
              <a:buFont typeface="Wingdings 2" pitchFamily="18" charset="2"/>
              <a:buNone/>
            </a:pPr>
            <a:endParaRPr lang="en-US" altLang="ru-RU" sz="800" dirty="0" smtClean="0"/>
          </a:p>
          <a:p>
            <a:pPr marL="109538" indent="0">
              <a:buFont typeface="Wingdings 2" pitchFamily="18" charset="2"/>
              <a:buNone/>
            </a:pPr>
            <a:endParaRPr lang="en-US" altLang="ru-RU" sz="800" dirty="0" smtClean="0"/>
          </a:p>
          <a:p>
            <a:pPr marL="109538" indent="0">
              <a:buFont typeface="Wingdings 2" pitchFamily="18" charset="2"/>
              <a:buNone/>
            </a:pPr>
            <a:endParaRPr lang="en-US" altLang="ru-RU" sz="800" dirty="0" smtClean="0"/>
          </a:p>
          <a:p>
            <a:pPr marL="109538" indent="0">
              <a:buFont typeface="Wingdings 2" pitchFamily="18" charset="2"/>
              <a:buNone/>
            </a:pPr>
            <a:endParaRPr lang="en-US" altLang="ru-RU" sz="800" dirty="0" smtClean="0"/>
          </a:p>
          <a:p>
            <a:pPr marL="109538" indent="0">
              <a:buFont typeface="Wingdings 2" pitchFamily="18" charset="2"/>
              <a:buNone/>
            </a:pPr>
            <a:endParaRPr lang="en-US" altLang="ru-RU" sz="800" dirty="0" smtClean="0"/>
          </a:p>
          <a:p>
            <a:pPr marL="109538" indent="0">
              <a:buFont typeface="Wingdings 2" pitchFamily="18" charset="2"/>
              <a:buNone/>
            </a:pPr>
            <a:endParaRPr lang="en-US" altLang="ru-RU" sz="800" dirty="0" smtClean="0"/>
          </a:p>
          <a:p>
            <a:pPr marL="109538" indent="0">
              <a:buFont typeface="Wingdings 2" pitchFamily="18" charset="2"/>
              <a:buNone/>
            </a:pPr>
            <a:endParaRPr lang="en-US" altLang="ru-RU" sz="800" dirty="0" smtClean="0"/>
          </a:p>
          <a:p>
            <a:pPr marL="109538" indent="0">
              <a:buFont typeface="Wingdings 2" pitchFamily="18" charset="2"/>
              <a:buNone/>
            </a:pPr>
            <a:endParaRPr lang="en-US" altLang="ru-RU" sz="800" dirty="0" smtClean="0"/>
          </a:p>
          <a:p>
            <a:pPr marL="109538" indent="0">
              <a:buFont typeface="Wingdings 2" pitchFamily="18" charset="2"/>
              <a:buNone/>
            </a:pPr>
            <a:endParaRPr lang="en-US" altLang="ru-RU" sz="800" dirty="0" smtClean="0"/>
          </a:p>
          <a:p>
            <a:pPr marL="109538" indent="0">
              <a:buFont typeface="Wingdings 2" pitchFamily="18" charset="2"/>
              <a:buNone/>
            </a:pPr>
            <a:endParaRPr lang="en-US" altLang="ru-RU" sz="800" dirty="0" smtClean="0"/>
          </a:p>
          <a:p>
            <a:pPr marL="109538" indent="0">
              <a:buFont typeface="Wingdings 2" pitchFamily="18" charset="2"/>
              <a:buNone/>
            </a:pPr>
            <a:endParaRPr lang="en-US" altLang="ru-RU" sz="800" dirty="0" smtClean="0"/>
          </a:p>
          <a:p>
            <a:pPr marL="109538" indent="0">
              <a:buFont typeface="Wingdings 2" pitchFamily="18" charset="2"/>
              <a:buNone/>
            </a:pPr>
            <a:endParaRPr lang="en-US" altLang="ru-RU" sz="800" dirty="0" smtClean="0"/>
          </a:p>
          <a:p>
            <a:pPr marL="109538" indent="0">
              <a:buFont typeface="Wingdings 2" pitchFamily="18" charset="2"/>
              <a:buNone/>
            </a:pPr>
            <a:endParaRPr lang="en-US" altLang="ru-RU" sz="800" dirty="0" smtClean="0"/>
          </a:p>
          <a:p>
            <a:pPr marL="109538" indent="0">
              <a:buFont typeface="Wingdings 2" pitchFamily="18" charset="2"/>
              <a:buNone/>
            </a:pPr>
            <a:endParaRPr lang="en-US" altLang="ru-RU" sz="800" dirty="0" smtClean="0"/>
          </a:p>
          <a:p>
            <a:pPr marL="109538" indent="0">
              <a:buFont typeface="Wingdings 2" pitchFamily="18" charset="2"/>
              <a:buNone/>
            </a:pPr>
            <a:endParaRPr lang="en-US" altLang="ru-RU" sz="800" dirty="0" smtClean="0"/>
          </a:p>
          <a:p>
            <a:pPr marL="109538" indent="0">
              <a:buFont typeface="Wingdings 2" pitchFamily="18" charset="2"/>
              <a:buNone/>
            </a:pPr>
            <a:endParaRPr lang="en-US" altLang="ru-RU" sz="800" dirty="0" smtClean="0"/>
          </a:p>
          <a:p>
            <a:pPr marL="109538" indent="0">
              <a:buFont typeface="Wingdings 2" pitchFamily="18" charset="2"/>
              <a:buNone/>
            </a:pPr>
            <a:endParaRPr lang="en-US" altLang="ru-RU" sz="800" dirty="0" smtClean="0"/>
          </a:p>
          <a:p>
            <a:pPr marL="109538" indent="0">
              <a:buFont typeface="Wingdings 2" pitchFamily="18" charset="2"/>
              <a:buNone/>
            </a:pPr>
            <a:endParaRPr lang="en-US" altLang="ru-RU" sz="800" dirty="0" smtClean="0"/>
          </a:p>
          <a:p>
            <a:pPr marL="109538" indent="0">
              <a:buFont typeface="Wingdings 2" pitchFamily="18" charset="2"/>
              <a:buNone/>
            </a:pPr>
            <a:endParaRPr lang="en-US" altLang="ru-RU" sz="800" dirty="0" smtClean="0"/>
          </a:p>
          <a:p>
            <a:pPr marL="109538" indent="0">
              <a:buFont typeface="Wingdings 2" pitchFamily="18" charset="2"/>
              <a:buNone/>
            </a:pPr>
            <a:endParaRPr lang="en-US" altLang="ru-RU" sz="800" dirty="0" smtClean="0"/>
          </a:p>
          <a:p>
            <a:pPr marL="109538" indent="0">
              <a:buFont typeface="Wingdings 2" pitchFamily="18" charset="2"/>
              <a:buNone/>
            </a:pPr>
            <a:endParaRPr lang="ru-RU" altLang="ru-RU" sz="800" dirty="0" smtClean="0"/>
          </a:p>
          <a:p>
            <a:pPr marL="109538" indent="0">
              <a:buFont typeface="Wingdings 2" pitchFamily="18" charset="2"/>
              <a:buNone/>
            </a:pPr>
            <a:endParaRPr lang="ru-RU" altLang="ru-RU" sz="800" dirty="0" smtClean="0"/>
          </a:p>
          <a:p>
            <a:pPr marL="109538" indent="0">
              <a:buFont typeface="Wingdings 2" pitchFamily="18" charset="2"/>
              <a:buNone/>
            </a:pPr>
            <a:endParaRPr lang="ru-RU" altLang="ru-RU" sz="800" dirty="0" smtClean="0"/>
          </a:p>
          <a:p>
            <a:pPr marL="109538" indent="0">
              <a:buFont typeface="Wingdings 2" pitchFamily="18" charset="2"/>
              <a:buNone/>
            </a:pPr>
            <a:r>
              <a:rPr lang="ru-RU" altLang="ru-RU" sz="2800" dirty="0" smtClean="0"/>
              <a:t>Стратификация  госпитализированных пациентов</a:t>
            </a:r>
          </a:p>
          <a:p>
            <a:pPr marL="109538" indent="0">
              <a:buFont typeface="Wingdings 2" pitchFamily="18" charset="2"/>
              <a:buNone/>
            </a:pPr>
            <a:endParaRPr lang="ru-RU" altLang="ru-RU" sz="800" dirty="0" smtClean="0"/>
          </a:p>
          <a:p>
            <a:pPr marL="109538" indent="0">
              <a:buFont typeface="Wingdings 2" pitchFamily="18" charset="2"/>
              <a:buNone/>
            </a:pPr>
            <a:r>
              <a:rPr lang="ru-RU" altLang="ru-RU" sz="800" dirty="0" smtClean="0"/>
              <a:t>Адаптировано из: </a:t>
            </a:r>
            <a:r>
              <a:rPr lang="en-US" altLang="ru-RU" sz="800" dirty="0" err="1" smtClean="0"/>
              <a:t>Carmeli</a:t>
            </a:r>
            <a:r>
              <a:rPr lang="en-US" altLang="ru-RU" sz="800" dirty="0" smtClean="0"/>
              <a:t> Y. Predictive factors for multidrug-resistant organisms. In: Role of </a:t>
            </a:r>
            <a:r>
              <a:rPr lang="en-US" altLang="ru-RU" sz="800" dirty="0" err="1" smtClean="0"/>
              <a:t>Ertapenem</a:t>
            </a:r>
            <a:r>
              <a:rPr lang="en-US" altLang="ru-RU" sz="800" dirty="0" smtClean="0"/>
              <a:t> in the Era of Antimicrobial Resistance [newsletter]. Available at: http://www.invanz.co.il/secure/downloads/IVZ_Carmeli_NL_2006_W-226364-NL.pdf.</a:t>
            </a:r>
          </a:p>
          <a:p>
            <a:pPr marL="109538" indent="0">
              <a:buFont typeface="Wingdings 2" pitchFamily="18" charset="2"/>
              <a:buNone/>
            </a:pPr>
            <a:r>
              <a:rPr lang="en-US" altLang="ru-RU" sz="800" dirty="0" smtClean="0"/>
              <a:t>Accessed 7 April 2008</a:t>
            </a:r>
          </a:p>
          <a:p>
            <a:pPr marL="109538" indent="0">
              <a:buFont typeface="Wingdings 2" pitchFamily="18" charset="2"/>
              <a:buNone/>
            </a:pPr>
            <a:r>
              <a:rPr lang="fr-FR" altLang="ru-RU" sz="800" dirty="0" smtClean="0"/>
              <a:t>Dimopoulos G, Falagas ME. Eur Infect Dis. 2007;49-51; Ben-Ami R, et al. Clin Infect Dis. 2006;42(7):925-934;</a:t>
            </a:r>
          </a:p>
          <a:p>
            <a:pPr marL="109538" indent="0">
              <a:buFont typeface="Wingdings 2" pitchFamily="18" charset="2"/>
              <a:buNone/>
            </a:pPr>
            <a:r>
              <a:rPr lang="en-US" altLang="ru-RU" sz="800" dirty="0" smtClean="0"/>
              <a:t>Pop-</a:t>
            </a:r>
            <a:r>
              <a:rPr lang="en-US" altLang="ru-RU" sz="800" dirty="0" err="1" smtClean="0"/>
              <a:t>Vicas</a:t>
            </a:r>
            <a:r>
              <a:rPr lang="en-US" altLang="ru-RU" sz="800" dirty="0" smtClean="0"/>
              <a:t> AE, </a:t>
            </a:r>
            <a:r>
              <a:rPr lang="en-US" altLang="ru-RU" sz="800" dirty="0" err="1" smtClean="0"/>
              <a:t>D’Agata</a:t>
            </a:r>
            <a:r>
              <a:rPr lang="en-US" altLang="ru-RU" sz="800" dirty="0" smtClean="0"/>
              <a:t> EMC. </a:t>
            </a:r>
            <a:r>
              <a:rPr lang="en-US" altLang="ru-RU" sz="800" dirty="0" err="1" smtClean="0"/>
              <a:t>Clin</a:t>
            </a:r>
            <a:r>
              <a:rPr lang="en-US" altLang="ru-RU" sz="800" dirty="0" smtClean="0"/>
              <a:t> Infect Dis. 2005;40(12):1792-1798; Shah PM. </a:t>
            </a:r>
            <a:r>
              <a:rPr lang="en-US" altLang="ru-RU" sz="800" dirty="0" err="1" smtClean="0"/>
              <a:t>Clin</a:t>
            </a:r>
            <a:r>
              <a:rPr lang="en-US" altLang="ru-RU" sz="800" dirty="0" smtClean="0"/>
              <a:t> </a:t>
            </a:r>
            <a:r>
              <a:rPr lang="en-US" altLang="ru-RU" sz="800" dirty="0" err="1" smtClean="0"/>
              <a:t>Microbiol</a:t>
            </a:r>
            <a:r>
              <a:rPr lang="en-US" altLang="ru-RU" sz="800" dirty="0" smtClean="0"/>
              <a:t> Infect. 2008;14(</a:t>
            </a:r>
            <a:r>
              <a:rPr lang="en-US" altLang="ru-RU" sz="800" dirty="0" err="1" smtClean="0"/>
              <a:t>suppl</a:t>
            </a:r>
            <a:r>
              <a:rPr lang="en-US" altLang="ru-RU" sz="800" dirty="0" smtClean="0"/>
              <a:t> 1):175-180</a:t>
            </a:r>
            <a:endParaRPr lang="ru-RU" altLang="ru-RU" sz="800" dirty="0" smtClean="0"/>
          </a:p>
        </p:txBody>
      </p:sp>
      <p:sp>
        <p:nvSpPr>
          <p:cNvPr id="44035" name="Title 2"/>
          <p:cNvSpPr>
            <a:spLocks noGrp="1"/>
          </p:cNvSpPr>
          <p:nvPr>
            <p:ph type="title"/>
          </p:nvPr>
        </p:nvSpPr>
        <p:spPr>
          <a:xfrm>
            <a:off x="323850" y="260648"/>
            <a:ext cx="8258175" cy="1008111"/>
          </a:xfrm>
        </p:spPr>
        <p:txBody>
          <a:bodyPr>
            <a:normAutofit fontScale="90000"/>
          </a:bodyPr>
          <a:lstStyle/>
          <a:p>
            <a:r>
              <a:rPr lang="ru-RU" altLang="ru-RU" sz="2400" b="1" dirty="0" smtClean="0">
                <a:solidFill>
                  <a:schemeClr val="bg1"/>
                </a:solidFill>
              </a:rPr>
              <a:t>Стратификация госпитализированных пациентов по риску наличия резистентных возбудителей  и инвазивного кандидоза с </a:t>
            </a:r>
            <a:r>
              <a:rPr lang="ru-RU" altLang="ru-RU" sz="2400" b="1" dirty="0" err="1" smtClean="0">
                <a:solidFill>
                  <a:schemeClr val="bg1"/>
                </a:solidFill>
              </a:rPr>
              <a:t>Сцелью</a:t>
            </a:r>
            <a:r>
              <a:rPr lang="ru-RU" altLang="ru-RU" sz="2400" b="1" dirty="0" smtClean="0">
                <a:solidFill>
                  <a:schemeClr val="bg1"/>
                </a:solidFill>
              </a:rPr>
              <a:t> определения тактики эмпирической АМТ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="" xmlns:a16="http://schemas.microsoft.com/office/drawing/2014/main" id="{32962149-747D-484D-85FB-387A897981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1674728"/>
              </p:ext>
            </p:extLst>
          </p:nvPr>
        </p:nvGraphicFramePr>
        <p:xfrm>
          <a:off x="395536" y="404664"/>
          <a:ext cx="8280400" cy="4254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01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3409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0610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701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95084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Тип</a:t>
                      </a:r>
                      <a:r>
                        <a:rPr lang="ru-RU" sz="1800" baseline="0" dirty="0"/>
                        <a:t> 1</a:t>
                      </a:r>
                      <a:endParaRPr lang="ru-RU" sz="1800" dirty="0"/>
                    </a:p>
                  </a:txBody>
                  <a:tcPr marL="91434" marR="91434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Тип 2</a:t>
                      </a:r>
                    </a:p>
                  </a:txBody>
                  <a:tcPr marL="91434" marR="91434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Тип 3 </a:t>
                      </a:r>
                    </a:p>
                  </a:txBody>
                  <a:tcPr marL="91434" marR="91434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Тип 4</a:t>
                      </a:r>
                    </a:p>
                  </a:txBody>
                  <a:tcPr marL="91434" marR="91434" marT="45726" marB="45726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52079">
                <a:tc>
                  <a:txBody>
                    <a:bodyPr/>
                    <a:lstStyle/>
                    <a:p>
                      <a:pPr marL="228600" indent="-228600">
                        <a:buAutoNum type="arabicParenR"/>
                      </a:pPr>
                      <a:r>
                        <a:rPr lang="ru-RU" sz="1100" dirty="0"/>
                        <a:t>Не было обращений за мед помощью в</a:t>
                      </a:r>
                      <a:r>
                        <a:rPr lang="ru-RU" sz="1100" baseline="0" dirty="0"/>
                        <a:t> течение последних 6 </a:t>
                      </a:r>
                      <a:r>
                        <a:rPr lang="ru-RU" sz="1100" baseline="0" dirty="0" err="1"/>
                        <a:t>мес</a:t>
                      </a:r>
                      <a:endParaRPr lang="ru-RU" sz="1100" baseline="0" dirty="0"/>
                    </a:p>
                    <a:p>
                      <a:pPr marL="228600" indent="-228600">
                        <a:buAutoNum type="arabicParenR"/>
                      </a:pPr>
                      <a:endParaRPr lang="ru-RU" sz="1100" baseline="0" dirty="0"/>
                    </a:p>
                    <a:p>
                      <a:r>
                        <a:rPr lang="ru-RU" sz="1100" baseline="0" dirty="0"/>
                        <a:t>2) Не было АБТ в течение последних 90 дней</a:t>
                      </a:r>
                    </a:p>
                    <a:p>
                      <a:endParaRPr lang="ru-RU" sz="1100" baseline="0" dirty="0"/>
                    </a:p>
                    <a:p>
                      <a:r>
                        <a:rPr lang="ru-RU" sz="1100" baseline="0" dirty="0"/>
                        <a:t>3)Пациенты без сопутствующей патологии</a:t>
                      </a:r>
                      <a:endParaRPr lang="ru-RU" sz="1100" dirty="0"/>
                    </a:p>
                  </a:txBody>
                  <a:tcPr marL="91434" marR="91434" marT="45726" marB="45726"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100" dirty="0"/>
                        <a:t>1) Обращение за</a:t>
                      </a:r>
                      <a:r>
                        <a:rPr lang="ru-RU" sz="1100" baseline="0" dirty="0"/>
                        <a:t> </a:t>
                      </a:r>
                      <a:r>
                        <a:rPr lang="ru-RU" sz="1100" baseline="0" dirty="0" err="1"/>
                        <a:t>мед.помощью</a:t>
                      </a:r>
                      <a:r>
                        <a:rPr lang="ru-RU" sz="1100" baseline="0" dirty="0"/>
                        <a:t> (госпитализация в предыдущие 6 </a:t>
                      </a:r>
                      <a:r>
                        <a:rPr lang="ru-RU" sz="1100" baseline="0" dirty="0" err="1"/>
                        <a:t>мес</a:t>
                      </a:r>
                      <a:r>
                        <a:rPr lang="ru-RU" sz="1100" baseline="0" dirty="0"/>
                        <a:t>, стационар на дому, гемодиализ и </a:t>
                      </a:r>
                      <a:r>
                        <a:rPr lang="ru-RU" sz="1100" baseline="0" dirty="0" err="1"/>
                        <a:t>т.д</a:t>
                      </a:r>
                      <a:r>
                        <a:rPr lang="ru-RU" sz="1100" baseline="0" dirty="0"/>
                        <a:t>)</a:t>
                      </a:r>
                    </a:p>
                    <a:p>
                      <a:pPr marL="228600" indent="-228600">
                        <a:buAutoNum type="arabicParenR"/>
                      </a:pPr>
                      <a:endParaRPr lang="ru-RU" sz="1100" baseline="0" dirty="0"/>
                    </a:p>
                    <a:p>
                      <a:pPr marL="0" indent="0">
                        <a:buNone/>
                      </a:pPr>
                      <a:r>
                        <a:rPr lang="ru-RU" sz="1100" baseline="0" dirty="0"/>
                        <a:t>2) Предшествующая АБТ (в последние 90 дней)</a:t>
                      </a:r>
                    </a:p>
                    <a:p>
                      <a:pPr marL="0" indent="0">
                        <a:buNone/>
                      </a:pPr>
                      <a:endParaRPr lang="ru-RU" sz="1100" baseline="0" dirty="0"/>
                    </a:p>
                    <a:p>
                      <a:pPr marL="0" indent="0">
                        <a:buNone/>
                      </a:pPr>
                      <a:r>
                        <a:rPr lang="ru-RU" sz="1100" baseline="0" dirty="0"/>
                        <a:t>3) Множественная сопутствующая патология</a:t>
                      </a:r>
                      <a:endParaRPr lang="ru-RU" sz="1100" dirty="0"/>
                    </a:p>
                  </a:txBody>
                  <a:tcPr marL="91434" marR="91434" marT="45726" marB="45726"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100" dirty="0"/>
                        <a:t>1) Длительная госпитализация или</a:t>
                      </a:r>
                      <a:r>
                        <a:rPr lang="ru-RU" sz="1100" baseline="0" dirty="0"/>
                        <a:t> инфекция, последующая за инвазивными процедурами</a:t>
                      </a:r>
                    </a:p>
                    <a:p>
                      <a:pPr marL="228600" indent="-228600">
                        <a:buAutoNum type="arabicParenR"/>
                      </a:pPr>
                      <a:endParaRPr lang="ru-RU" sz="1100" baseline="0" dirty="0"/>
                    </a:p>
                    <a:p>
                      <a:pPr marL="0" indent="0">
                        <a:buNone/>
                      </a:pPr>
                      <a:r>
                        <a:rPr lang="ru-RU" sz="1100" dirty="0"/>
                        <a:t>2) Предшествующая АБТ </a:t>
                      </a:r>
                    </a:p>
                    <a:p>
                      <a:pPr marL="0" indent="0">
                        <a:buNone/>
                      </a:pPr>
                      <a:endParaRPr lang="ru-RU" sz="1100" dirty="0"/>
                    </a:p>
                    <a:p>
                      <a:pPr marL="0" indent="0">
                        <a:buNone/>
                      </a:pPr>
                      <a:r>
                        <a:rPr lang="ru-RU" sz="1100" dirty="0"/>
                        <a:t>3) Тяжелое течение основного заболевания или наличие </a:t>
                      </a:r>
                      <a:r>
                        <a:rPr lang="ru-RU" sz="1100" dirty="0" err="1"/>
                        <a:t>коморбидности</a:t>
                      </a:r>
                      <a:endParaRPr lang="ru-RU" sz="1100" dirty="0"/>
                    </a:p>
                  </a:txBody>
                  <a:tcPr marL="91434" marR="91434" marT="45726" marB="45726"/>
                </a:tc>
                <a:tc>
                  <a:txBody>
                    <a:bodyPr/>
                    <a:lstStyle/>
                    <a:p>
                      <a:r>
                        <a:rPr lang="ru-RU" sz="1100" dirty="0"/>
                        <a:t>Пациенты 3 типа с лихорадкой длит-</a:t>
                      </a:r>
                      <a:r>
                        <a:rPr lang="ru-RU" sz="1100" dirty="0" err="1"/>
                        <a:t>тью</a:t>
                      </a:r>
                      <a:r>
                        <a:rPr lang="ru-RU" sz="1100" dirty="0"/>
                        <a:t> более 4-6 дней, резистентной с </a:t>
                      </a:r>
                      <a:r>
                        <a:rPr lang="ru-RU" sz="1100" dirty="0" err="1"/>
                        <a:t>адекв</a:t>
                      </a:r>
                      <a:r>
                        <a:rPr lang="ru-RU" sz="1100" dirty="0"/>
                        <a:t> АБТ и</a:t>
                      </a:r>
                      <a:r>
                        <a:rPr lang="ru-RU" sz="1100" baseline="0" dirty="0"/>
                        <a:t> наличием след факторов: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100" baseline="0" dirty="0"/>
                        <a:t>1)колонизация </a:t>
                      </a:r>
                      <a:r>
                        <a:rPr lang="en-US" sz="1100" baseline="0" dirty="0"/>
                        <a:t>Candida </a:t>
                      </a:r>
                      <a:r>
                        <a:rPr lang="en-US" sz="1100" baseline="0" dirty="0" err="1"/>
                        <a:t>spp</a:t>
                      </a:r>
                      <a:r>
                        <a:rPr lang="en-US" sz="1100" baseline="0" dirty="0"/>
                        <a:t> &gt; 2 </a:t>
                      </a:r>
                      <a:r>
                        <a:rPr lang="ru-RU" sz="1100" baseline="0" dirty="0"/>
                        <a:t>локусов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100" baseline="0" dirty="0"/>
                        <a:t>2)наличие  риска 2 и более факторов риска инвазивного кандидоза: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100" baseline="0" dirty="0"/>
                        <a:t>-в/в катетер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100" baseline="0" dirty="0"/>
                        <a:t>-</a:t>
                      </a:r>
                      <a:r>
                        <a:rPr lang="ru-RU" sz="1100" baseline="0" dirty="0" err="1"/>
                        <a:t>хир.вмешательство</a:t>
                      </a:r>
                      <a:endParaRPr lang="ru-RU" sz="1100" baseline="0" dirty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100" baseline="0" dirty="0"/>
                        <a:t>-выраженный </a:t>
                      </a:r>
                      <a:r>
                        <a:rPr lang="ru-RU" sz="1100" baseline="0" dirty="0" err="1"/>
                        <a:t>мукозит</a:t>
                      </a:r>
                      <a:endParaRPr lang="ru-RU" sz="1100" baseline="0" dirty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100" baseline="0" dirty="0"/>
                        <a:t>-полное </a:t>
                      </a:r>
                      <a:r>
                        <a:rPr lang="ru-RU" sz="1100" baseline="0" dirty="0" err="1"/>
                        <a:t>парент</a:t>
                      </a:r>
                      <a:r>
                        <a:rPr lang="ru-RU" sz="1100" baseline="0" dirty="0"/>
                        <a:t> питание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100" baseline="0" dirty="0"/>
                        <a:t>- прием ГКС или </a:t>
                      </a:r>
                      <a:r>
                        <a:rPr lang="ru-RU" sz="1100" baseline="0" dirty="0" err="1"/>
                        <a:t>иммуносупрессантов</a:t>
                      </a:r>
                      <a:endParaRPr lang="ru-RU" sz="1100" dirty="0"/>
                    </a:p>
                  </a:txBody>
                  <a:tcPr marL="91434" marR="91434" marT="45726" marB="45726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07337">
                <a:tc>
                  <a:txBody>
                    <a:bodyPr/>
                    <a:lstStyle/>
                    <a:p>
                      <a:r>
                        <a:rPr lang="ru-RU" sz="1600" b="0" i="1" dirty="0"/>
                        <a:t>Нет факторов риска</a:t>
                      </a:r>
                    </a:p>
                  </a:txBody>
                  <a:tcPr marL="91434" marR="91434" marT="45726" marB="45726"/>
                </a:tc>
                <a:tc>
                  <a:txBody>
                    <a:bodyPr/>
                    <a:lstStyle/>
                    <a:p>
                      <a:r>
                        <a:rPr lang="ru-RU" sz="1600" b="0" i="1" dirty="0"/>
                        <a:t>БЛРС-продуценты</a:t>
                      </a:r>
                    </a:p>
                  </a:txBody>
                  <a:tcPr marL="91434" marR="91434" marT="45726" marB="45726"/>
                </a:tc>
                <a:tc>
                  <a:txBody>
                    <a:bodyPr/>
                    <a:lstStyle/>
                    <a:p>
                      <a:r>
                        <a:rPr lang="ru-RU" sz="1600" b="0" i="1" dirty="0"/>
                        <a:t>БЛРС-продуценты</a:t>
                      </a:r>
                    </a:p>
                    <a:p>
                      <a:r>
                        <a:rPr lang="en-US" sz="1600" b="0" i="1" dirty="0" err="1"/>
                        <a:t>A.baumannii</a:t>
                      </a:r>
                      <a:r>
                        <a:rPr lang="ru-RU" sz="1600" b="0" i="1" dirty="0"/>
                        <a:t>,</a:t>
                      </a:r>
                      <a:r>
                        <a:rPr lang="en-US" sz="1600" b="0" i="1" dirty="0"/>
                        <a:t> </a:t>
                      </a:r>
                      <a:r>
                        <a:rPr lang="en-US" sz="1600" b="0" i="1" dirty="0" err="1"/>
                        <a:t>Ps.aeruginosa</a:t>
                      </a:r>
                      <a:r>
                        <a:rPr lang="ru-RU" sz="1600" b="0" i="1" dirty="0"/>
                        <a:t>,</a:t>
                      </a:r>
                      <a:r>
                        <a:rPr lang="ru-RU" sz="1600" b="0" i="1" baseline="0" dirty="0"/>
                        <a:t> </a:t>
                      </a:r>
                      <a:r>
                        <a:rPr lang="en-US" sz="1600" b="0" i="1" baseline="0" dirty="0"/>
                        <a:t>MRSA</a:t>
                      </a:r>
                      <a:endParaRPr lang="ru-RU" sz="1600" b="0" i="1" dirty="0"/>
                    </a:p>
                  </a:txBody>
                  <a:tcPr marL="91434" marR="91434" marT="45726" marB="45726"/>
                </a:tc>
                <a:tc>
                  <a:txBody>
                    <a:bodyPr/>
                    <a:lstStyle/>
                    <a:p>
                      <a:r>
                        <a:rPr lang="ru-RU" sz="1600" b="0" i="1" baseline="0" dirty="0"/>
                        <a:t>Те же бактерии(как при типе 3)</a:t>
                      </a:r>
                      <a:r>
                        <a:rPr lang="en-US" sz="1600" b="0" i="1" baseline="0" dirty="0"/>
                        <a:t> + </a:t>
                      </a:r>
                      <a:r>
                        <a:rPr lang="en-US" sz="1600" b="1" i="1" baseline="0" dirty="0"/>
                        <a:t>Candida</a:t>
                      </a:r>
                    </a:p>
                    <a:p>
                      <a:r>
                        <a:rPr lang="en-US" sz="1600" b="1" i="1" baseline="0" dirty="0"/>
                        <a:t>spp.  </a:t>
                      </a:r>
                      <a:endParaRPr lang="ru-RU" sz="1600" b="1" i="1" dirty="0"/>
                    </a:p>
                  </a:txBody>
                  <a:tcPr marL="91434" marR="91434" marT="45726" marB="45726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971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периоперационной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антибиотикопрофилактике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нтибиотикопрофилактика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отличие от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антибиотикотерапии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подразумевает назначение антибактериального средства при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отсутствии активного  инфекционного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процесса, но высокой вероятности контаминации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инфекции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операционной раны с целью предупреждения ее развития. Исходя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определения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понятия ≪антибиотикопрофилактика≫, могут быть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сформулированы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ее цели и задачи [3].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антибиотикопрофилактики: предупреждение развития ИОХВ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послеоперационном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периоде, а также уменьшение стоимости и продолжительности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стационаре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антибиотикопрофилактики: создание терапевтических (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бактерицидных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концентраций антибиотика в тканях, подвергающихся бактериальной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таминации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 время операции – от разреза до закрытия раны.</a:t>
            </a:r>
          </a:p>
        </p:txBody>
      </p:sp>
    </p:spTree>
    <p:extLst>
      <p:ext uri="{BB962C8B-B14F-4D97-AF65-F5344CB8AC3E}">
        <p14:creationId xmlns:p14="http://schemas.microsoft.com/office/powerpoint/2010/main" val="4366923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чем нужно следить?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(+)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MRSA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Ванкомицин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-резистентные энтерококки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VRE)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Clostridium difficile</a:t>
            </a: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(-)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Карбапенемазы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энтеробактерий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ацинетобактерий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7577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Роль микробиологической</a:t>
            </a:r>
            <a:br>
              <a:rPr 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лаборатории в реализации программы СКАТ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стратегии и тактики использования антимикробных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медицинских учреждениях основывается на анализе результатов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идентификации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оценки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антибиотикочувствительности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возбудителей инфекций,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выделенных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учреждении за определенный временной период. Результаты анализа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форме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отчета должны периодически доводиться до сведения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администраторов 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клиницистов</a:t>
            </a:r>
          </a:p>
        </p:txBody>
      </p:sp>
    </p:spTree>
    <p:extLst>
      <p:ext uri="{BB962C8B-B14F-4D97-AF65-F5344CB8AC3E}">
        <p14:creationId xmlns:p14="http://schemas.microsoft.com/office/powerpoint/2010/main" val="1960839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Глава Всемирной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Здравоохранения Маргарет Чан, 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Конференция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борьбе с антибиотикорезистентностью в марте 2012г в Копенгагене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alt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сути, </a:t>
            </a:r>
            <a:r>
              <a:rPr lang="ru-RU" alt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постантибиотическая</a:t>
            </a:r>
            <a:r>
              <a:rPr lang="ru-RU" alt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эра - это конец современных антибактериальных препаратов. Такие обычные вещи, как острый фарингит или поцарапанная детская коленка однажды снова могут убить</a:t>
            </a:r>
            <a:r>
              <a:rPr lang="ru-RU" alt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докладе указано, что в настоящее время в клинической разработке находится </a:t>
            </a:r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51 новый антибиотик и биологический препарат, предназначаемые для лечения инфекций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, вызванных приоритетными устойчивыми к антибиотикам патогенами, а также туберкулеза и иногда смертельной </a:t>
            </a:r>
            <a:r>
              <a:rPr lang="ru-RU" altLang="ru-RU" sz="2800" dirty="0" err="1">
                <a:latin typeface="Times New Roman" pitchFamily="18" charset="0"/>
                <a:cs typeface="Times New Roman" pitchFamily="18" charset="0"/>
              </a:rPr>
              <a:t>диарейной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 инфекции, вызываемой бактерией </a:t>
            </a:r>
            <a:r>
              <a:rPr lang="ru-RU" altLang="ru-RU" sz="2800" dirty="0" err="1">
                <a:latin typeface="Times New Roman" pitchFamily="18" charset="0"/>
                <a:cs typeface="Times New Roman" pitchFamily="18" charset="0"/>
              </a:rPr>
              <a:t>Клостридиум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 err="1">
                <a:latin typeface="Times New Roman" pitchFamily="18" charset="0"/>
                <a:cs typeface="Times New Roman" pitchFamily="18" charset="0"/>
              </a:rPr>
              <a:t>диффициле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Тем не менее, среди всех этих препаратов-кандидатов лишь 8 классифицированы ВОЗ как инновационные лекарственные средства, которые повысят ценность существующего на сегодняшний день арсенала антибиотиков.</a:t>
            </a:r>
          </a:p>
          <a:p>
            <a:pPr algn="just"/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99256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144015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образовательных программ в проекте СКАТ: кого учить и как?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9" y="1916832"/>
            <a:ext cx="8122838" cy="444739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Зачем учить?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Кого учить?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Чему учить?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учить?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будет учить?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3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381680" y="831972"/>
            <a:ext cx="8510800" cy="5194057"/>
            <a:chOff x="430451" y="1155491"/>
            <a:chExt cx="11347733" cy="5194057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4496760" y="1492679"/>
              <a:ext cx="3168000" cy="756000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dirty="0" smtClean="0">
                  <a:solidFill>
                    <a:schemeClr val="accent4">
                      <a:lumMod val="50000"/>
                    </a:schemeClr>
                  </a:solidFill>
                </a:rPr>
                <a:t>Микробиологический мониторинг</a:t>
              </a:r>
              <a:endParaRPr lang="ru-RU" sz="24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7749953" y="2747564"/>
              <a:ext cx="3168000" cy="756000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dirty="0" smtClean="0">
                  <a:solidFill>
                    <a:schemeClr val="accent4">
                      <a:lumMod val="50000"/>
                    </a:schemeClr>
                  </a:solidFill>
                </a:rPr>
                <a:t>Стратификация пациентов</a:t>
              </a:r>
              <a:endParaRPr lang="ru-RU" sz="24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7749953" y="4293391"/>
              <a:ext cx="3168000" cy="756000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dirty="0" smtClean="0">
                  <a:solidFill>
                    <a:schemeClr val="accent4">
                      <a:lumMod val="50000"/>
                    </a:schemeClr>
                  </a:solidFill>
                </a:rPr>
                <a:t>Локальные протоколы</a:t>
              </a:r>
              <a:endParaRPr lang="ru-RU" sz="24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1249247" y="4293391"/>
              <a:ext cx="3168000" cy="756000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dirty="0" smtClean="0">
                  <a:solidFill>
                    <a:schemeClr val="accent4">
                      <a:lumMod val="50000"/>
                    </a:schemeClr>
                  </a:solidFill>
                </a:rPr>
                <a:t>Инфекционный контроль</a:t>
              </a:r>
              <a:endParaRPr lang="ru-RU" sz="24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908476" y="2748389"/>
              <a:ext cx="3508771" cy="756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dirty="0" err="1" smtClean="0">
                  <a:solidFill>
                    <a:schemeClr val="accent4">
                      <a:lumMod val="50000"/>
                    </a:schemeClr>
                  </a:solidFill>
                </a:rPr>
                <a:t>Нозокомиальные</a:t>
              </a:r>
              <a:r>
                <a:rPr lang="ru-RU" sz="2400" dirty="0" smtClean="0">
                  <a:solidFill>
                    <a:schemeClr val="accent4">
                      <a:lumMod val="50000"/>
                    </a:schemeClr>
                  </a:solidFill>
                </a:rPr>
                <a:t> инфекции</a:t>
              </a:r>
              <a:endParaRPr lang="ru-RU" sz="24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4496760" y="5593548"/>
              <a:ext cx="3168000" cy="756000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dirty="0" smtClean="0">
                  <a:solidFill>
                    <a:schemeClr val="accent4">
                      <a:lumMod val="50000"/>
                    </a:schemeClr>
                  </a:solidFill>
                </a:rPr>
                <a:t>Формуляр АМП</a:t>
              </a:r>
              <a:endParaRPr lang="ru-RU" sz="24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cxnSp>
          <p:nvCxnSpPr>
            <p:cNvPr id="16" name="Прямая со стрелкой 15"/>
            <p:cNvCxnSpPr>
              <a:stCxn id="94" idx="3"/>
              <a:endCxn id="9" idx="0"/>
            </p:cNvCxnSpPr>
            <p:nvPr/>
          </p:nvCxnSpPr>
          <p:spPr>
            <a:xfrm>
              <a:off x="7664760" y="1805933"/>
              <a:ext cx="1669193" cy="941631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/>
            <p:cNvCxnSpPr>
              <a:stCxn id="9" idx="2"/>
              <a:endCxn id="10" idx="0"/>
            </p:cNvCxnSpPr>
            <p:nvPr/>
          </p:nvCxnSpPr>
          <p:spPr>
            <a:xfrm>
              <a:off x="9333953" y="3503564"/>
              <a:ext cx="0" cy="789827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 стрелкой 19"/>
            <p:cNvCxnSpPr>
              <a:stCxn id="10" idx="2"/>
              <a:endCxn id="100" idx="3"/>
            </p:cNvCxnSpPr>
            <p:nvPr/>
          </p:nvCxnSpPr>
          <p:spPr>
            <a:xfrm flipH="1">
              <a:off x="7664760" y="5049391"/>
              <a:ext cx="1669193" cy="910798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 стрелкой 22"/>
            <p:cNvCxnSpPr>
              <a:stCxn id="100" idx="1"/>
              <a:endCxn id="99" idx="2"/>
            </p:cNvCxnSpPr>
            <p:nvPr/>
          </p:nvCxnSpPr>
          <p:spPr>
            <a:xfrm flipH="1" flipV="1">
              <a:off x="2833247" y="5038032"/>
              <a:ext cx="1663513" cy="922157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 стрелкой 24"/>
            <p:cNvCxnSpPr>
              <a:stCxn id="99" idx="0"/>
              <a:endCxn id="12" idx="2"/>
            </p:cNvCxnSpPr>
            <p:nvPr/>
          </p:nvCxnSpPr>
          <p:spPr>
            <a:xfrm flipH="1" flipV="1">
              <a:off x="2662862" y="3504389"/>
              <a:ext cx="170385" cy="777643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 стрелкой 26"/>
            <p:cNvCxnSpPr>
              <a:stCxn id="12" idx="0"/>
              <a:endCxn id="94" idx="1"/>
            </p:cNvCxnSpPr>
            <p:nvPr/>
          </p:nvCxnSpPr>
          <p:spPr>
            <a:xfrm flipV="1">
              <a:off x="2662862" y="1805933"/>
              <a:ext cx="1833899" cy="942456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Овал 71"/>
            <p:cNvSpPr/>
            <p:nvPr/>
          </p:nvSpPr>
          <p:spPr>
            <a:xfrm>
              <a:off x="430451" y="1155491"/>
              <a:ext cx="3762891" cy="778092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dirty="0" smtClean="0"/>
                <a:t>микробиолог</a:t>
              </a:r>
              <a:endParaRPr lang="ru-RU" sz="2400" dirty="0"/>
            </a:p>
          </p:txBody>
        </p:sp>
        <p:sp>
          <p:nvSpPr>
            <p:cNvPr id="75" name="Овал 74"/>
            <p:cNvSpPr/>
            <p:nvPr/>
          </p:nvSpPr>
          <p:spPr>
            <a:xfrm>
              <a:off x="430451" y="5460704"/>
              <a:ext cx="2868149" cy="778092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dirty="0" smtClean="0"/>
                <a:t>эпидемиолог</a:t>
              </a:r>
              <a:endParaRPr lang="ru-RU" sz="2400" dirty="0"/>
            </a:p>
          </p:txBody>
        </p:sp>
        <p:sp>
          <p:nvSpPr>
            <p:cNvPr id="82" name="Овал 81"/>
            <p:cNvSpPr/>
            <p:nvPr/>
          </p:nvSpPr>
          <p:spPr>
            <a:xfrm>
              <a:off x="8321800" y="5446741"/>
              <a:ext cx="3456384" cy="778092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dirty="0" smtClean="0"/>
                <a:t>фармаколог</a:t>
              </a:r>
              <a:endParaRPr lang="ru-RU" sz="2400" dirty="0"/>
            </a:p>
          </p:txBody>
        </p:sp>
        <p:sp>
          <p:nvSpPr>
            <p:cNvPr id="94" name="Прямоугольник 93"/>
            <p:cNvSpPr/>
            <p:nvPr/>
          </p:nvSpPr>
          <p:spPr>
            <a:xfrm>
              <a:off x="4496760" y="1155491"/>
              <a:ext cx="3168000" cy="130088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dirty="0" smtClean="0">
                  <a:solidFill>
                    <a:schemeClr val="accent4">
                      <a:lumMod val="50000"/>
                    </a:schemeClr>
                  </a:solidFill>
                </a:rPr>
                <a:t>Микробиологический мониторинг</a:t>
              </a:r>
              <a:endParaRPr lang="ru-RU" sz="24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99" name="Прямоугольник 98"/>
            <p:cNvSpPr/>
            <p:nvPr/>
          </p:nvSpPr>
          <p:spPr>
            <a:xfrm>
              <a:off x="1249247" y="4282032"/>
              <a:ext cx="3168000" cy="756000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dirty="0" smtClean="0">
                  <a:solidFill>
                    <a:schemeClr val="accent4">
                      <a:lumMod val="50000"/>
                    </a:schemeClr>
                  </a:solidFill>
                </a:rPr>
                <a:t>Инфекционный контроль</a:t>
              </a:r>
              <a:endParaRPr lang="ru-RU" sz="24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00" name="Прямоугольник 99"/>
            <p:cNvSpPr/>
            <p:nvPr/>
          </p:nvSpPr>
          <p:spPr>
            <a:xfrm>
              <a:off x="4496760" y="5582189"/>
              <a:ext cx="3168000" cy="756000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dirty="0" smtClean="0">
                  <a:solidFill>
                    <a:schemeClr val="accent4">
                      <a:lumMod val="50000"/>
                    </a:schemeClr>
                  </a:solidFill>
                </a:rPr>
                <a:t>Формуляр АМП</a:t>
              </a:r>
              <a:endParaRPr lang="ru-RU" sz="24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cxnSp>
          <p:nvCxnSpPr>
            <p:cNvPr id="114" name="Прямая соединительная линия 113"/>
            <p:cNvCxnSpPr/>
            <p:nvPr/>
          </p:nvCxnSpPr>
          <p:spPr>
            <a:xfrm>
              <a:off x="1249247" y="2748389"/>
              <a:ext cx="3168000" cy="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Прямая соединительная линия 114"/>
            <p:cNvCxnSpPr/>
            <p:nvPr/>
          </p:nvCxnSpPr>
          <p:spPr>
            <a:xfrm>
              <a:off x="1249247" y="3480234"/>
              <a:ext cx="3168000" cy="0"/>
            </a:xfrm>
            <a:prstGeom prst="line">
              <a:avLst/>
            </a:prstGeom>
            <a:ln w="571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Прямая соединительная линия 118"/>
            <p:cNvCxnSpPr/>
            <p:nvPr/>
          </p:nvCxnSpPr>
          <p:spPr>
            <a:xfrm>
              <a:off x="4394610" y="2741525"/>
              <a:ext cx="3176" cy="768078"/>
            </a:xfrm>
            <a:prstGeom prst="line">
              <a:avLst/>
            </a:prstGeom>
            <a:ln w="571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Прямая соединительная линия 122"/>
            <p:cNvCxnSpPr/>
            <p:nvPr/>
          </p:nvCxnSpPr>
          <p:spPr>
            <a:xfrm>
              <a:off x="1024990" y="2729094"/>
              <a:ext cx="3176" cy="792939"/>
            </a:xfrm>
            <a:prstGeom prst="line">
              <a:avLst/>
            </a:prstGeom>
            <a:ln w="571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Овал 124"/>
            <p:cNvSpPr/>
            <p:nvPr/>
          </p:nvSpPr>
          <p:spPr>
            <a:xfrm>
              <a:off x="8499356" y="1211036"/>
              <a:ext cx="3105283" cy="77809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dirty="0" smtClean="0"/>
                <a:t>клиницист</a:t>
              </a:r>
              <a:endParaRPr lang="ru-RU" sz="2400" dirty="0"/>
            </a:p>
          </p:txBody>
        </p:sp>
        <p:sp>
          <p:nvSpPr>
            <p:cNvPr id="140" name="Прямоугольник 139"/>
            <p:cNvSpPr/>
            <p:nvPr/>
          </p:nvSpPr>
          <p:spPr>
            <a:xfrm>
              <a:off x="7749953" y="2750995"/>
              <a:ext cx="3168000" cy="756000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dirty="0" smtClean="0">
                  <a:solidFill>
                    <a:schemeClr val="accent4">
                      <a:lumMod val="50000"/>
                    </a:schemeClr>
                  </a:solidFill>
                </a:rPr>
                <a:t>Стратификация пациентов</a:t>
              </a:r>
              <a:endParaRPr lang="ru-RU" sz="24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cxnSp>
          <p:nvCxnSpPr>
            <p:cNvPr id="141" name="Прямая соединительная линия 140"/>
            <p:cNvCxnSpPr/>
            <p:nvPr/>
          </p:nvCxnSpPr>
          <p:spPr>
            <a:xfrm>
              <a:off x="7749953" y="5059313"/>
              <a:ext cx="3168000" cy="0"/>
            </a:xfrm>
            <a:prstGeom prst="line">
              <a:avLst/>
            </a:prstGeom>
            <a:ln w="571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Прямая соединительная линия 141"/>
            <p:cNvCxnSpPr/>
            <p:nvPr/>
          </p:nvCxnSpPr>
          <p:spPr>
            <a:xfrm>
              <a:off x="7749953" y="4293391"/>
              <a:ext cx="3168000" cy="0"/>
            </a:xfrm>
            <a:prstGeom prst="line">
              <a:avLst/>
            </a:prstGeom>
            <a:ln w="571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Прямая соединительная линия 142"/>
            <p:cNvCxnSpPr/>
            <p:nvPr/>
          </p:nvCxnSpPr>
          <p:spPr>
            <a:xfrm>
              <a:off x="7748365" y="4291235"/>
              <a:ext cx="3176" cy="768078"/>
            </a:xfrm>
            <a:prstGeom prst="line">
              <a:avLst/>
            </a:prstGeom>
            <a:ln w="571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Овал 143"/>
            <p:cNvSpPr/>
            <p:nvPr/>
          </p:nvSpPr>
          <p:spPr>
            <a:xfrm>
              <a:off x="4914614" y="2792345"/>
              <a:ext cx="2499504" cy="2058786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dirty="0" smtClean="0"/>
                <a:t>руководитель</a:t>
              </a:r>
              <a:endParaRPr lang="ru-RU" sz="4000" dirty="0"/>
            </a:p>
          </p:txBody>
        </p:sp>
        <p:cxnSp>
          <p:nvCxnSpPr>
            <p:cNvPr id="145" name="Прямая соединительная линия 144"/>
            <p:cNvCxnSpPr/>
            <p:nvPr/>
          </p:nvCxnSpPr>
          <p:spPr>
            <a:xfrm>
              <a:off x="10915571" y="4291235"/>
              <a:ext cx="3176" cy="768078"/>
            </a:xfrm>
            <a:prstGeom prst="line">
              <a:avLst/>
            </a:prstGeom>
            <a:ln w="571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5611385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44" y="342413"/>
            <a:ext cx="3415369" cy="6183337"/>
          </a:xfrm>
        </p:spPr>
      </p:pic>
      <p:sp>
        <p:nvSpPr>
          <p:cNvPr id="5" name="TextBox 4"/>
          <p:cNvSpPr txBox="1"/>
          <p:nvPr/>
        </p:nvSpPr>
        <p:spPr>
          <a:xfrm>
            <a:off x="980941" y="2953267"/>
            <a:ext cx="1020599" cy="14619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Приказ</a:t>
            </a:r>
          </a:p>
          <a:p>
            <a:pPr algn="ctr"/>
            <a:r>
              <a:rPr lang="ru-RU" sz="1100" dirty="0"/>
              <a:t>главного врача</a:t>
            </a:r>
          </a:p>
          <a:p>
            <a:pPr algn="ctr"/>
            <a:endParaRPr lang="ru-RU" sz="1100" dirty="0"/>
          </a:p>
        </p:txBody>
      </p:sp>
      <p:sp>
        <p:nvSpPr>
          <p:cNvPr id="6" name="TextBox 5"/>
          <p:cNvSpPr txBox="1"/>
          <p:nvPr/>
        </p:nvSpPr>
        <p:spPr>
          <a:xfrm>
            <a:off x="669864" y="5741977"/>
            <a:ext cx="3309731" cy="95410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исполняешь приказ?!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171" y="620190"/>
            <a:ext cx="1875235" cy="232171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759" y="2699424"/>
            <a:ext cx="1381780" cy="18235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896" y="4351855"/>
            <a:ext cx="2110111" cy="2342223"/>
          </a:xfrm>
          <a:prstGeom prst="rect">
            <a:avLst/>
          </a:prstGeom>
        </p:spPr>
      </p:pic>
      <p:sp>
        <p:nvSpPr>
          <p:cNvPr id="11" name="Овальная выноска 10"/>
          <p:cNvSpPr/>
          <p:nvPr/>
        </p:nvSpPr>
        <p:spPr>
          <a:xfrm>
            <a:off x="6756028" y="461637"/>
            <a:ext cx="1649510" cy="827840"/>
          </a:xfrm>
          <a:prstGeom prst="wedgeEllipseCallout">
            <a:avLst>
              <a:gd name="adj1" fmla="val -57717"/>
              <a:gd name="adj2" fmla="val 6465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>
                <a:solidFill>
                  <a:schemeClr val="tx1"/>
                </a:solidFill>
              </a:rPr>
              <a:t>Какой приказ?</a:t>
            </a:r>
          </a:p>
        </p:txBody>
      </p:sp>
      <p:sp>
        <p:nvSpPr>
          <p:cNvPr id="12" name="Овальная выноска 11"/>
          <p:cNvSpPr/>
          <p:nvPr/>
        </p:nvSpPr>
        <p:spPr>
          <a:xfrm>
            <a:off x="5706671" y="2990324"/>
            <a:ext cx="1295895" cy="1077686"/>
          </a:xfrm>
          <a:prstGeom prst="wedgeEllipseCallout">
            <a:avLst>
              <a:gd name="adj1" fmla="val 59579"/>
              <a:gd name="adj2" fmla="val 3605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>
                <a:solidFill>
                  <a:schemeClr val="tx1"/>
                </a:solidFill>
              </a:rPr>
              <a:t>А что, надо было?!</a:t>
            </a:r>
          </a:p>
        </p:txBody>
      </p:sp>
      <p:sp>
        <p:nvSpPr>
          <p:cNvPr id="13" name="Овальная выноска 12"/>
          <p:cNvSpPr/>
          <p:nvPr/>
        </p:nvSpPr>
        <p:spPr>
          <a:xfrm>
            <a:off x="7102006" y="4989783"/>
            <a:ext cx="1214885" cy="765974"/>
          </a:xfrm>
          <a:prstGeom prst="wedgeEllipseCallout">
            <a:avLst>
              <a:gd name="adj1" fmla="val -65731"/>
              <a:gd name="adj2" fmla="val 5091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>
                <a:solidFill>
                  <a:schemeClr val="tx1"/>
                </a:solidFill>
              </a:rPr>
              <a:t>ОЙ…</a:t>
            </a:r>
          </a:p>
        </p:txBody>
      </p:sp>
    </p:spTree>
    <p:extLst>
      <p:ext uri="{BB962C8B-B14F-4D97-AF65-F5344CB8AC3E}">
        <p14:creationId xmlns:p14="http://schemas.microsoft.com/office/powerpoint/2010/main" val="39339187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1" grpId="0" animBg="1"/>
      <p:bldP spid="12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145" y="463883"/>
            <a:ext cx="3378456" cy="6116510"/>
          </a:xfrm>
        </p:spPr>
      </p:pic>
      <p:sp>
        <p:nvSpPr>
          <p:cNvPr id="5" name="TextBox 4"/>
          <p:cNvSpPr txBox="1"/>
          <p:nvPr/>
        </p:nvSpPr>
        <p:spPr>
          <a:xfrm>
            <a:off x="1190148" y="2999103"/>
            <a:ext cx="939667" cy="13157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Приказ</a:t>
            </a:r>
          </a:p>
          <a:p>
            <a:pPr algn="ctr"/>
            <a:r>
              <a:rPr lang="ru-RU" sz="1050" dirty="0"/>
              <a:t>главного врача</a:t>
            </a:r>
          </a:p>
          <a:p>
            <a:pPr algn="ctr"/>
            <a:endParaRPr lang="ru-RU" sz="1050" dirty="0"/>
          </a:p>
        </p:txBody>
      </p:sp>
      <p:sp>
        <p:nvSpPr>
          <p:cNvPr id="6" name="TextBox 5"/>
          <p:cNvSpPr txBox="1"/>
          <p:nvPr/>
        </p:nvSpPr>
        <p:spPr>
          <a:xfrm>
            <a:off x="825080" y="5866927"/>
            <a:ext cx="3296585" cy="107721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не исполняют приказ!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709129" y="561807"/>
            <a:ext cx="104360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EA0000"/>
                </a:solidFill>
              </a:rPr>
              <a:t>ОНИ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897" y="463883"/>
            <a:ext cx="3571875" cy="3943350"/>
          </a:xfrm>
          <a:prstGeom prst="rect">
            <a:avLst/>
          </a:prstGeom>
        </p:spPr>
      </p:pic>
      <p:sp>
        <p:nvSpPr>
          <p:cNvPr id="9" name="Полилиния 8"/>
          <p:cNvSpPr/>
          <p:nvPr/>
        </p:nvSpPr>
        <p:spPr>
          <a:xfrm rot="205558">
            <a:off x="8061587" y="3802237"/>
            <a:ext cx="1025091" cy="2598821"/>
          </a:xfrm>
          <a:custGeom>
            <a:avLst/>
            <a:gdLst>
              <a:gd name="connsiteX0" fmla="*/ 298383 w 1366788"/>
              <a:gd name="connsiteY0" fmla="*/ 0 h 2415941"/>
              <a:gd name="connsiteX1" fmla="*/ 875899 w 1366788"/>
              <a:gd name="connsiteY1" fmla="*/ 712270 h 2415941"/>
              <a:gd name="connsiteX2" fmla="*/ 462013 w 1366788"/>
              <a:gd name="connsiteY2" fmla="*/ 606392 h 2415941"/>
              <a:gd name="connsiteX3" fmla="*/ 1097280 w 1366788"/>
              <a:gd name="connsiteY3" fmla="*/ 1617044 h 2415941"/>
              <a:gd name="connsiteX4" fmla="*/ 731520 w 1366788"/>
              <a:gd name="connsiteY4" fmla="*/ 1482291 h 2415941"/>
              <a:gd name="connsiteX5" fmla="*/ 1366788 w 1366788"/>
              <a:gd name="connsiteY5" fmla="*/ 2415941 h 2415941"/>
              <a:gd name="connsiteX6" fmla="*/ 144379 w 1366788"/>
              <a:gd name="connsiteY6" fmla="*/ 1193533 h 2415941"/>
              <a:gd name="connsiteX7" fmla="*/ 490889 w 1366788"/>
              <a:gd name="connsiteY7" fmla="*/ 1232034 h 2415941"/>
              <a:gd name="connsiteX8" fmla="*/ 0 w 1366788"/>
              <a:gd name="connsiteY8" fmla="*/ 394636 h 2415941"/>
              <a:gd name="connsiteX9" fmla="*/ 394636 w 1366788"/>
              <a:gd name="connsiteY9" fmla="*/ 442762 h 2415941"/>
              <a:gd name="connsiteX10" fmla="*/ 298383 w 1366788"/>
              <a:gd name="connsiteY10" fmla="*/ 0 h 2415941"/>
              <a:gd name="connsiteX0" fmla="*/ 298383 w 1366788"/>
              <a:gd name="connsiteY0" fmla="*/ 0 h 2415941"/>
              <a:gd name="connsiteX1" fmla="*/ 875899 w 1366788"/>
              <a:gd name="connsiteY1" fmla="*/ 712270 h 2415941"/>
              <a:gd name="connsiteX2" fmla="*/ 462013 w 1366788"/>
              <a:gd name="connsiteY2" fmla="*/ 606392 h 2415941"/>
              <a:gd name="connsiteX3" fmla="*/ 1097280 w 1366788"/>
              <a:gd name="connsiteY3" fmla="*/ 1617044 h 2415941"/>
              <a:gd name="connsiteX4" fmla="*/ 731520 w 1366788"/>
              <a:gd name="connsiteY4" fmla="*/ 1482291 h 2415941"/>
              <a:gd name="connsiteX5" fmla="*/ 1366788 w 1366788"/>
              <a:gd name="connsiteY5" fmla="*/ 2415941 h 2415941"/>
              <a:gd name="connsiteX6" fmla="*/ 144379 w 1366788"/>
              <a:gd name="connsiteY6" fmla="*/ 1193533 h 2415941"/>
              <a:gd name="connsiteX7" fmla="*/ 490889 w 1366788"/>
              <a:gd name="connsiteY7" fmla="*/ 1232034 h 2415941"/>
              <a:gd name="connsiteX8" fmla="*/ 0 w 1366788"/>
              <a:gd name="connsiteY8" fmla="*/ 394636 h 2415941"/>
              <a:gd name="connsiteX9" fmla="*/ 356135 w 1366788"/>
              <a:gd name="connsiteY9" fmla="*/ 346509 h 2415941"/>
              <a:gd name="connsiteX10" fmla="*/ 298383 w 1366788"/>
              <a:gd name="connsiteY10" fmla="*/ 0 h 2415941"/>
              <a:gd name="connsiteX0" fmla="*/ 154004 w 1366788"/>
              <a:gd name="connsiteY0" fmla="*/ 0 h 2598821"/>
              <a:gd name="connsiteX1" fmla="*/ 875899 w 1366788"/>
              <a:gd name="connsiteY1" fmla="*/ 895150 h 2598821"/>
              <a:gd name="connsiteX2" fmla="*/ 462013 w 1366788"/>
              <a:gd name="connsiteY2" fmla="*/ 789272 h 2598821"/>
              <a:gd name="connsiteX3" fmla="*/ 1097280 w 1366788"/>
              <a:gd name="connsiteY3" fmla="*/ 1799924 h 2598821"/>
              <a:gd name="connsiteX4" fmla="*/ 731520 w 1366788"/>
              <a:gd name="connsiteY4" fmla="*/ 1665171 h 2598821"/>
              <a:gd name="connsiteX5" fmla="*/ 1366788 w 1366788"/>
              <a:gd name="connsiteY5" fmla="*/ 2598821 h 2598821"/>
              <a:gd name="connsiteX6" fmla="*/ 144379 w 1366788"/>
              <a:gd name="connsiteY6" fmla="*/ 1376413 h 2598821"/>
              <a:gd name="connsiteX7" fmla="*/ 490889 w 1366788"/>
              <a:gd name="connsiteY7" fmla="*/ 1414914 h 2598821"/>
              <a:gd name="connsiteX8" fmla="*/ 0 w 1366788"/>
              <a:gd name="connsiteY8" fmla="*/ 577516 h 2598821"/>
              <a:gd name="connsiteX9" fmla="*/ 356135 w 1366788"/>
              <a:gd name="connsiteY9" fmla="*/ 529389 h 2598821"/>
              <a:gd name="connsiteX10" fmla="*/ 154004 w 1366788"/>
              <a:gd name="connsiteY10" fmla="*/ 0 h 2598821"/>
              <a:gd name="connsiteX0" fmla="*/ 154004 w 1366788"/>
              <a:gd name="connsiteY0" fmla="*/ 0 h 2598821"/>
              <a:gd name="connsiteX1" fmla="*/ 875899 w 1366788"/>
              <a:gd name="connsiteY1" fmla="*/ 895150 h 2598821"/>
              <a:gd name="connsiteX2" fmla="*/ 510140 w 1366788"/>
              <a:gd name="connsiteY2" fmla="*/ 885524 h 2598821"/>
              <a:gd name="connsiteX3" fmla="*/ 1097280 w 1366788"/>
              <a:gd name="connsiteY3" fmla="*/ 1799924 h 2598821"/>
              <a:gd name="connsiteX4" fmla="*/ 731520 w 1366788"/>
              <a:gd name="connsiteY4" fmla="*/ 1665171 h 2598821"/>
              <a:gd name="connsiteX5" fmla="*/ 1366788 w 1366788"/>
              <a:gd name="connsiteY5" fmla="*/ 2598821 h 2598821"/>
              <a:gd name="connsiteX6" fmla="*/ 144379 w 1366788"/>
              <a:gd name="connsiteY6" fmla="*/ 1376413 h 2598821"/>
              <a:gd name="connsiteX7" fmla="*/ 490889 w 1366788"/>
              <a:gd name="connsiteY7" fmla="*/ 1414914 h 2598821"/>
              <a:gd name="connsiteX8" fmla="*/ 0 w 1366788"/>
              <a:gd name="connsiteY8" fmla="*/ 577516 h 2598821"/>
              <a:gd name="connsiteX9" fmla="*/ 356135 w 1366788"/>
              <a:gd name="connsiteY9" fmla="*/ 529389 h 2598821"/>
              <a:gd name="connsiteX10" fmla="*/ 154004 w 1366788"/>
              <a:gd name="connsiteY10" fmla="*/ 0 h 2598821"/>
              <a:gd name="connsiteX0" fmla="*/ 154004 w 1366788"/>
              <a:gd name="connsiteY0" fmla="*/ 0 h 2598821"/>
              <a:gd name="connsiteX1" fmla="*/ 875899 w 1366788"/>
              <a:gd name="connsiteY1" fmla="*/ 895150 h 2598821"/>
              <a:gd name="connsiteX2" fmla="*/ 510140 w 1366788"/>
              <a:gd name="connsiteY2" fmla="*/ 885524 h 2598821"/>
              <a:gd name="connsiteX3" fmla="*/ 1097280 w 1366788"/>
              <a:gd name="connsiteY3" fmla="*/ 1799924 h 2598821"/>
              <a:gd name="connsiteX4" fmla="*/ 731520 w 1366788"/>
              <a:gd name="connsiteY4" fmla="*/ 1665171 h 2598821"/>
              <a:gd name="connsiteX5" fmla="*/ 1366788 w 1366788"/>
              <a:gd name="connsiteY5" fmla="*/ 2598821 h 2598821"/>
              <a:gd name="connsiteX6" fmla="*/ 144379 w 1366788"/>
              <a:gd name="connsiteY6" fmla="*/ 1376413 h 2598821"/>
              <a:gd name="connsiteX7" fmla="*/ 462013 w 1366788"/>
              <a:gd name="connsiteY7" fmla="*/ 1222409 h 2598821"/>
              <a:gd name="connsiteX8" fmla="*/ 0 w 1366788"/>
              <a:gd name="connsiteY8" fmla="*/ 577516 h 2598821"/>
              <a:gd name="connsiteX9" fmla="*/ 356135 w 1366788"/>
              <a:gd name="connsiteY9" fmla="*/ 529389 h 2598821"/>
              <a:gd name="connsiteX10" fmla="*/ 154004 w 1366788"/>
              <a:gd name="connsiteY10" fmla="*/ 0 h 2598821"/>
              <a:gd name="connsiteX0" fmla="*/ 154004 w 1366788"/>
              <a:gd name="connsiteY0" fmla="*/ 0 h 2598821"/>
              <a:gd name="connsiteX1" fmla="*/ 875899 w 1366788"/>
              <a:gd name="connsiteY1" fmla="*/ 895150 h 2598821"/>
              <a:gd name="connsiteX2" fmla="*/ 510140 w 1366788"/>
              <a:gd name="connsiteY2" fmla="*/ 885524 h 2598821"/>
              <a:gd name="connsiteX3" fmla="*/ 1097280 w 1366788"/>
              <a:gd name="connsiteY3" fmla="*/ 1799924 h 2598821"/>
              <a:gd name="connsiteX4" fmla="*/ 731520 w 1366788"/>
              <a:gd name="connsiteY4" fmla="*/ 1665171 h 2598821"/>
              <a:gd name="connsiteX5" fmla="*/ 1366788 w 1366788"/>
              <a:gd name="connsiteY5" fmla="*/ 2598821 h 2598821"/>
              <a:gd name="connsiteX6" fmla="*/ 173255 w 1366788"/>
              <a:gd name="connsiteY6" fmla="*/ 1260910 h 2598821"/>
              <a:gd name="connsiteX7" fmla="*/ 462013 w 1366788"/>
              <a:gd name="connsiteY7" fmla="*/ 1222409 h 2598821"/>
              <a:gd name="connsiteX8" fmla="*/ 0 w 1366788"/>
              <a:gd name="connsiteY8" fmla="*/ 577516 h 2598821"/>
              <a:gd name="connsiteX9" fmla="*/ 356135 w 1366788"/>
              <a:gd name="connsiteY9" fmla="*/ 529389 h 2598821"/>
              <a:gd name="connsiteX10" fmla="*/ 154004 w 1366788"/>
              <a:gd name="connsiteY10" fmla="*/ 0 h 2598821"/>
              <a:gd name="connsiteX0" fmla="*/ 154004 w 1366788"/>
              <a:gd name="connsiteY0" fmla="*/ 0 h 2598821"/>
              <a:gd name="connsiteX1" fmla="*/ 875899 w 1366788"/>
              <a:gd name="connsiteY1" fmla="*/ 895150 h 2598821"/>
              <a:gd name="connsiteX2" fmla="*/ 510140 w 1366788"/>
              <a:gd name="connsiteY2" fmla="*/ 885524 h 2598821"/>
              <a:gd name="connsiteX3" fmla="*/ 1097280 w 1366788"/>
              <a:gd name="connsiteY3" fmla="*/ 1799924 h 2598821"/>
              <a:gd name="connsiteX4" fmla="*/ 780463 w 1366788"/>
              <a:gd name="connsiteY4" fmla="*/ 1608111 h 2598821"/>
              <a:gd name="connsiteX5" fmla="*/ 1366788 w 1366788"/>
              <a:gd name="connsiteY5" fmla="*/ 2598821 h 2598821"/>
              <a:gd name="connsiteX6" fmla="*/ 173255 w 1366788"/>
              <a:gd name="connsiteY6" fmla="*/ 1260910 h 2598821"/>
              <a:gd name="connsiteX7" fmla="*/ 462013 w 1366788"/>
              <a:gd name="connsiteY7" fmla="*/ 1222409 h 2598821"/>
              <a:gd name="connsiteX8" fmla="*/ 0 w 1366788"/>
              <a:gd name="connsiteY8" fmla="*/ 577516 h 2598821"/>
              <a:gd name="connsiteX9" fmla="*/ 356135 w 1366788"/>
              <a:gd name="connsiteY9" fmla="*/ 529389 h 2598821"/>
              <a:gd name="connsiteX10" fmla="*/ 154004 w 1366788"/>
              <a:gd name="connsiteY10" fmla="*/ 0 h 2598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366788" h="2598821">
                <a:moveTo>
                  <a:pt x="154004" y="0"/>
                </a:moveTo>
                <a:lnTo>
                  <a:pt x="875899" y="895150"/>
                </a:lnTo>
                <a:lnTo>
                  <a:pt x="510140" y="885524"/>
                </a:lnTo>
                <a:lnTo>
                  <a:pt x="1097280" y="1799924"/>
                </a:lnTo>
                <a:lnTo>
                  <a:pt x="780463" y="1608111"/>
                </a:lnTo>
                <a:lnTo>
                  <a:pt x="1366788" y="2598821"/>
                </a:lnTo>
                <a:lnTo>
                  <a:pt x="173255" y="1260910"/>
                </a:lnTo>
                <a:lnTo>
                  <a:pt x="462013" y="1222409"/>
                </a:lnTo>
                <a:lnTo>
                  <a:pt x="0" y="577516"/>
                </a:lnTo>
                <a:lnTo>
                  <a:pt x="356135" y="529389"/>
                </a:lnTo>
                <a:lnTo>
                  <a:pt x="154004" y="0"/>
                </a:lnTo>
                <a:close/>
              </a:path>
            </a:pathLst>
          </a:custGeom>
          <a:solidFill>
            <a:srgbClr val="FDE41E"/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 10"/>
          <p:cNvSpPr/>
          <p:nvPr/>
        </p:nvSpPr>
        <p:spPr>
          <a:xfrm rot="1354120">
            <a:off x="4964167" y="3619861"/>
            <a:ext cx="714676" cy="2223435"/>
          </a:xfrm>
          <a:custGeom>
            <a:avLst/>
            <a:gdLst>
              <a:gd name="connsiteX0" fmla="*/ 288758 w 952901"/>
              <a:gd name="connsiteY0" fmla="*/ 0 h 2030930"/>
              <a:gd name="connsiteX1" fmla="*/ 0 w 952901"/>
              <a:gd name="connsiteY1" fmla="*/ 644892 h 2030930"/>
              <a:gd name="connsiteX2" fmla="*/ 375386 w 952901"/>
              <a:gd name="connsiteY2" fmla="*/ 644892 h 2030930"/>
              <a:gd name="connsiteX3" fmla="*/ 57752 w 952901"/>
              <a:gd name="connsiteY3" fmla="*/ 1174282 h 2030930"/>
              <a:gd name="connsiteX4" fmla="*/ 462013 w 952901"/>
              <a:gd name="connsiteY4" fmla="*/ 1232033 h 2030930"/>
              <a:gd name="connsiteX5" fmla="*/ 144379 w 952901"/>
              <a:gd name="connsiteY5" fmla="*/ 2030930 h 2030930"/>
              <a:gd name="connsiteX6" fmla="*/ 952901 w 952901"/>
              <a:gd name="connsiteY6" fmla="*/ 991402 h 2030930"/>
              <a:gd name="connsiteX7" fmla="*/ 519765 w 952901"/>
              <a:gd name="connsiteY7" fmla="*/ 962526 h 2030930"/>
              <a:gd name="connsiteX8" fmla="*/ 779647 w 952901"/>
              <a:gd name="connsiteY8" fmla="*/ 452387 h 2030930"/>
              <a:gd name="connsiteX9" fmla="*/ 365760 w 952901"/>
              <a:gd name="connsiteY9" fmla="*/ 423511 h 2030930"/>
              <a:gd name="connsiteX10" fmla="*/ 288758 w 952901"/>
              <a:gd name="connsiteY10" fmla="*/ 0 h 2030930"/>
              <a:gd name="connsiteX0" fmla="*/ 288758 w 952901"/>
              <a:gd name="connsiteY0" fmla="*/ 0 h 2030930"/>
              <a:gd name="connsiteX1" fmla="*/ 0 w 952901"/>
              <a:gd name="connsiteY1" fmla="*/ 644892 h 2030930"/>
              <a:gd name="connsiteX2" fmla="*/ 375386 w 952901"/>
              <a:gd name="connsiteY2" fmla="*/ 644892 h 2030930"/>
              <a:gd name="connsiteX3" fmla="*/ 57752 w 952901"/>
              <a:gd name="connsiteY3" fmla="*/ 1174282 h 2030930"/>
              <a:gd name="connsiteX4" fmla="*/ 462013 w 952901"/>
              <a:gd name="connsiteY4" fmla="*/ 1232033 h 2030930"/>
              <a:gd name="connsiteX5" fmla="*/ 144379 w 952901"/>
              <a:gd name="connsiteY5" fmla="*/ 2030930 h 2030930"/>
              <a:gd name="connsiteX6" fmla="*/ 952901 w 952901"/>
              <a:gd name="connsiteY6" fmla="*/ 991402 h 2030930"/>
              <a:gd name="connsiteX7" fmla="*/ 519765 w 952901"/>
              <a:gd name="connsiteY7" fmla="*/ 962526 h 2030930"/>
              <a:gd name="connsiteX8" fmla="*/ 779647 w 952901"/>
              <a:gd name="connsiteY8" fmla="*/ 452387 h 2030930"/>
              <a:gd name="connsiteX9" fmla="*/ 231006 w 952901"/>
              <a:gd name="connsiteY9" fmla="*/ 423511 h 2030930"/>
              <a:gd name="connsiteX10" fmla="*/ 288758 w 952901"/>
              <a:gd name="connsiteY10" fmla="*/ 0 h 2030930"/>
              <a:gd name="connsiteX0" fmla="*/ 211756 w 952901"/>
              <a:gd name="connsiteY0" fmla="*/ 0 h 2223435"/>
              <a:gd name="connsiteX1" fmla="*/ 0 w 952901"/>
              <a:gd name="connsiteY1" fmla="*/ 837397 h 2223435"/>
              <a:gd name="connsiteX2" fmla="*/ 375386 w 952901"/>
              <a:gd name="connsiteY2" fmla="*/ 837397 h 2223435"/>
              <a:gd name="connsiteX3" fmla="*/ 57752 w 952901"/>
              <a:gd name="connsiteY3" fmla="*/ 1366787 h 2223435"/>
              <a:gd name="connsiteX4" fmla="*/ 462013 w 952901"/>
              <a:gd name="connsiteY4" fmla="*/ 1424538 h 2223435"/>
              <a:gd name="connsiteX5" fmla="*/ 144379 w 952901"/>
              <a:gd name="connsiteY5" fmla="*/ 2223435 h 2223435"/>
              <a:gd name="connsiteX6" fmla="*/ 952901 w 952901"/>
              <a:gd name="connsiteY6" fmla="*/ 1183907 h 2223435"/>
              <a:gd name="connsiteX7" fmla="*/ 519765 w 952901"/>
              <a:gd name="connsiteY7" fmla="*/ 1155031 h 2223435"/>
              <a:gd name="connsiteX8" fmla="*/ 779647 w 952901"/>
              <a:gd name="connsiteY8" fmla="*/ 644892 h 2223435"/>
              <a:gd name="connsiteX9" fmla="*/ 231006 w 952901"/>
              <a:gd name="connsiteY9" fmla="*/ 616016 h 2223435"/>
              <a:gd name="connsiteX10" fmla="*/ 211756 w 952901"/>
              <a:gd name="connsiteY10" fmla="*/ 0 h 2223435"/>
              <a:gd name="connsiteX0" fmla="*/ 269507 w 952901"/>
              <a:gd name="connsiteY0" fmla="*/ 0 h 2223435"/>
              <a:gd name="connsiteX1" fmla="*/ 0 w 952901"/>
              <a:gd name="connsiteY1" fmla="*/ 837397 h 2223435"/>
              <a:gd name="connsiteX2" fmla="*/ 375386 w 952901"/>
              <a:gd name="connsiteY2" fmla="*/ 837397 h 2223435"/>
              <a:gd name="connsiteX3" fmla="*/ 57752 w 952901"/>
              <a:gd name="connsiteY3" fmla="*/ 1366787 h 2223435"/>
              <a:gd name="connsiteX4" fmla="*/ 462013 w 952901"/>
              <a:gd name="connsiteY4" fmla="*/ 1424538 h 2223435"/>
              <a:gd name="connsiteX5" fmla="*/ 144379 w 952901"/>
              <a:gd name="connsiteY5" fmla="*/ 2223435 h 2223435"/>
              <a:gd name="connsiteX6" fmla="*/ 952901 w 952901"/>
              <a:gd name="connsiteY6" fmla="*/ 1183907 h 2223435"/>
              <a:gd name="connsiteX7" fmla="*/ 519765 w 952901"/>
              <a:gd name="connsiteY7" fmla="*/ 1155031 h 2223435"/>
              <a:gd name="connsiteX8" fmla="*/ 779647 w 952901"/>
              <a:gd name="connsiteY8" fmla="*/ 644892 h 2223435"/>
              <a:gd name="connsiteX9" fmla="*/ 231006 w 952901"/>
              <a:gd name="connsiteY9" fmla="*/ 616016 h 2223435"/>
              <a:gd name="connsiteX10" fmla="*/ 269507 w 952901"/>
              <a:gd name="connsiteY10" fmla="*/ 0 h 2223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52901" h="2223435">
                <a:moveTo>
                  <a:pt x="269507" y="0"/>
                </a:moveTo>
                <a:lnTo>
                  <a:pt x="0" y="837397"/>
                </a:lnTo>
                <a:lnTo>
                  <a:pt x="375386" y="837397"/>
                </a:lnTo>
                <a:lnTo>
                  <a:pt x="57752" y="1366787"/>
                </a:lnTo>
                <a:lnTo>
                  <a:pt x="462013" y="1424538"/>
                </a:lnTo>
                <a:lnTo>
                  <a:pt x="144379" y="2223435"/>
                </a:lnTo>
                <a:lnTo>
                  <a:pt x="952901" y="1183907"/>
                </a:lnTo>
                <a:lnTo>
                  <a:pt x="519765" y="1155031"/>
                </a:lnTo>
                <a:lnTo>
                  <a:pt x="779647" y="644892"/>
                </a:lnTo>
                <a:lnTo>
                  <a:pt x="231006" y="616016"/>
                </a:lnTo>
                <a:lnTo>
                  <a:pt x="269507" y="0"/>
                </a:lnTo>
                <a:close/>
              </a:path>
            </a:pathLst>
          </a:custGeom>
          <a:solidFill>
            <a:srgbClr val="FDE41E"/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олилиния 12"/>
          <p:cNvSpPr/>
          <p:nvPr/>
        </p:nvSpPr>
        <p:spPr>
          <a:xfrm rot="1128262">
            <a:off x="6040537" y="4619947"/>
            <a:ext cx="584735" cy="1819175"/>
          </a:xfrm>
          <a:custGeom>
            <a:avLst/>
            <a:gdLst>
              <a:gd name="connsiteX0" fmla="*/ 288758 w 789272"/>
              <a:gd name="connsiteY0" fmla="*/ 0 h 1819175"/>
              <a:gd name="connsiteX1" fmla="*/ 9625 w 789272"/>
              <a:gd name="connsiteY1" fmla="*/ 596767 h 1819175"/>
              <a:gd name="connsiteX2" fmla="*/ 365760 w 789272"/>
              <a:gd name="connsiteY2" fmla="*/ 673769 h 1819175"/>
              <a:gd name="connsiteX3" fmla="*/ 0 w 789272"/>
              <a:gd name="connsiteY3" fmla="*/ 1260910 h 1819175"/>
              <a:gd name="connsiteX4" fmla="*/ 433137 w 789272"/>
              <a:gd name="connsiteY4" fmla="*/ 1183908 h 1819175"/>
              <a:gd name="connsiteX5" fmla="*/ 192505 w 789272"/>
              <a:gd name="connsiteY5" fmla="*/ 1819175 h 1819175"/>
              <a:gd name="connsiteX6" fmla="*/ 789272 w 789272"/>
              <a:gd name="connsiteY6" fmla="*/ 895150 h 1819175"/>
              <a:gd name="connsiteX7" fmla="*/ 490888 w 789272"/>
              <a:gd name="connsiteY7" fmla="*/ 952901 h 1819175"/>
              <a:gd name="connsiteX8" fmla="*/ 702644 w 789272"/>
              <a:gd name="connsiteY8" fmla="*/ 539015 h 1819175"/>
              <a:gd name="connsiteX9" fmla="*/ 385011 w 789272"/>
              <a:gd name="connsiteY9" fmla="*/ 433137 h 1819175"/>
              <a:gd name="connsiteX10" fmla="*/ 356135 w 789272"/>
              <a:gd name="connsiteY10" fmla="*/ 356135 h 1819175"/>
              <a:gd name="connsiteX11" fmla="*/ 288758 w 789272"/>
              <a:gd name="connsiteY11" fmla="*/ 0 h 1819175"/>
              <a:gd name="connsiteX0" fmla="*/ 288758 w 789272"/>
              <a:gd name="connsiteY0" fmla="*/ 0 h 1819175"/>
              <a:gd name="connsiteX1" fmla="*/ 9625 w 789272"/>
              <a:gd name="connsiteY1" fmla="*/ 596767 h 1819175"/>
              <a:gd name="connsiteX2" fmla="*/ 365760 w 789272"/>
              <a:gd name="connsiteY2" fmla="*/ 673769 h 1819175"/>
              <a:gd name="connsiteX3" fmla="*/ 0 w 789272"/>
              <a:gd name="connsiteY3" fmla="*/ 1260910 h 1819175"/>
              <a:gd name="connsiteX4" fmla="*/ 433137 w 789272"/>
              <a:gd name="connsiteY4" fmla="*/ 1183908 h 1819175"/>
              <a:gd name="connsiteX5" fmla="*/ 192505 w 789272"/>
              <a:gd name="connsiteY5" fmla="*/ 1819175 h 1819175"/>
              <a:gd name="connsiteX6" fmla="*/ 789272 w 789272"/>
              <a:gd name="connsiteY6" fmla="*/ 895150 h 1819175"/>
              <a:gd name="connsiteX7" fmla="*/ 490888 w 789272"/>
              <a:gd name="connsiteY7" fmla="*/ 952901 h 1819175"/>
              <a:gd name="connsiteX8" fmla="*/ 702644 w 789272"/>
              <a:gd name="connsiteY8" fmla="*/ 539015 h 1819175"/>
              <a:gd name="connsiteX9" fmla="*/ 308008 w 789272"/>
              <a:gd name="connsiteY9" fmla="*/ 433137 h 1819175"/>
              <a:gd name="connsiteX10" fmla="*/ 356135 w 789272"/>
              <a:gd name="connsiteY10" fmla="*/ 356135 h 1819175"/>
              <a:gd name="connsiteX11" fmla="*/ 288758 w 789272"/>
              <a:gd name="connsiteY11" fmla="*/ 0 h 1819175"/>
              <a:gd name="connsiteX0" fmla="*/ 279133 w 779647"/>
              <a:gd name="connsiteY0" fmla="*/ 0 h 1819175"/>
              <a:gd name="connsiteX1" fmla="*/ 0 w 779647"/>
              <a:gd name="connsiteY1" fmla="*/ 596767 h 1819175"/>
              <a:gd name="connsiteX2" fmla="*/ 356135 w 779647"/>
              <a:gd name="connsiteY2" fmla="*/ 673769 h 1819175"/>
              <a:gd name="connsiteX3" fmla="*/ 154005 w 779647"/>
              <a:gd name="connsiteY3" fmla="*/ 1174283 h 1819175"/>
              <a:gd name="connsiteX4" fmla="*/ 423512 w 779647"/>
              <a:gd name="connsiteY4" fmla="*/ 1183908 h 1819175"/>
              <a:gd name="connsiteX5" fmla="*/ 182880 w 779647"/>
              <a:gd name="connsiteY5" fmla="*/ 1819175 h 1819175"/>
              <a:gd name="connsiteX6" fmla="*/ 779647 w 779647"/>
              <a:gd name="connsiteY6" fmla="*/ 895150 h 1819175"/>
              <a:gd name="connsiteX7" fmla="*/ 481263 w 779647"/>
              <a:gd name="connsiteY7" fmla="*/ 952901 h 1819175"/>
              <a:gd name="connsiteX8" fmla="*/ 693019 w 779647"/>
              <a:gd name="connsiteY8" fmla="*/ 539015 h 1819175"/>
              <a:gd name="connsiteX9" fmla="*/ 298383 w 779647"/>
              <a:gd name="connsiteY9" fmla="*/ 433137 h 1819175"/>
              <a:gd name="connsiteX10" fmla="*/ 346510 w 779647"/>
              <a:gd name="connsiteY10" fmla="*/ 356135 h 1819175"/>
              <a:gd name="connsiteX11" fmla="*/ 279133 w 779647"/>
              <a:gd name="connsiteY11" fmla="*/ 0 h 1819175"/>
              <a:gd name="connsiteX0" fmla="*/ 279133 w 779647"/>
              <a:gd name="connsiteY0" fmla="*/ 0 h 1819175"/>
              <a:gd name="connsiteX1" fmla="*/ 0 w 779647"/>
              <a:gd name="connsiteY1" fmla="*/ 596767 h 1819175"/>
              <a:gd name="connsiteX2" fmla="*/ 356135 w 779647"/>
              <a:gd name="connsiteY2" fmla="*/ 673769 h 1819175"/>
              <a:gd name="connsiteX3" fmla="*/ 154005 w 779647"/>
              <a:gd name="connsiteY3" fmla="*/ 1174283 h 1819175"/>
              <a:gd name="connsiteX4" fmla="*/ 423512 w 779647"/>
              <a:gd name="connsiteY4" fmla="*/ 1183908 h 1819175"/>
              <a:gd name="connsiteX5" fmla="*/ 182880 w 779647"/>
              <a:gd name="connsiteY5" fmla="*/ 1819175 h 1819175"/>
              <a:gd name="connsiteX6" fmla="*/ 779647 w 779647"/>
              <a:gd name="connsiteY6" fmla="*/ 895150 h 1819175"/>
              <a:gd name="connsiteX7" fmla="*/ 481263 w 779647"/>
              <a:gd name="connsiteY7" fmla="*/ 952901 h 1819175"/>
              <a:gd name="connsiteX8" fmla="*/ 693019 w 779647"/>
              <a:gd name="connsiteY8" fmla="*/ 539015 h 1819175"/>
              <a:gd name="connsiteX9" fmla="*/ 298383 w 779647"/>
              <a:gd name="connsiteY9" fmla="*/ 433137 h 1819175"/>
              <a:gd name="connsiteX10" fmla="*/ 279133 w 779647"/>
              <a:gd name="connsiteY10" fmla="*/ 19251 h 1819175"/>
              <a:gd name="connsiteX11" fmla="*/ 279133 w 779647"/>
              <a:gd name="connsiteY11" fmla="*/ 0 h 18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79647" h="1819175">
                <a:moveTo>
                  <a:pt x="279133" y="0"/>
                </a:moveTo>
                <a:lnTo>
                  <a:pt x="0" y="596767"/>
                </a:lnTo>
                <a:lnTo>
                  <a:pt x="356135" y="673769"/>
                </a:lnTo>
                <a:lnTo>
                  <a:pt x="154005" y="1174283"/>
                </a:lnTo>
                <a:lnTo>
                  <a:pt x="423512" y="1183908"/>
                </a:lnTo>
                <a:lnTo>
                  <a:pt x="182880" y="1819175"/>
                </a:lnTo>
                <a:lnTo>
                  <a:pt x="779647" y="895150"/>
                </a:lnTo>
                <a:lnTo>
                  <a:pt x="481263" y="952901"/>
                </a:lnTo>
                <a:lnTo>
                  <a:pt x="693019" y="539015"/>
                </a:lnTo>
                <a:lnTo>
                  <a:pt x="298383" y="433137"/>
                </a:lnTo>
                <a:lnTo>
                  <a:pt x="279133" y="19251"/>
                </a:lnTo>
                <a:lnTo>
                  <a:pt x="279133" y="0"/>
                </a:lnTo>
                <a:close/>
              </a:path>
            </a:pathLst>
          </a:custGeom>
          <a:solidFill>
            <a:srgbClr val="FDE41E"/>
          </a:solidFill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лилиния 13"/>
          <p:cNvSpPr/>
          <p:nvPr/>
        </p:nvSpPr>
        <p:spPr>
          <a:xfrm>
            <a:off x="7243909" y="4551895"/>
            <a:ext cx="577516" cy="1607419"/>
          </a:xfrm>
          <a:custGeom>
            <a:avLst/>
            <a:gdLst>
              <a:gd name="connsiteX0" fmla="*/ 173254 w 770021"/>
              <a:gd name="connsiteY0" fmla="*/ 0 h 1607419"/>
              <a:gd name="connsiteX1" fmla="*/ 567890 w 770021"/>
              <a:gd name="connsiteY1" fmla="*/ 385011 h 1607419"/>
              <a:gd name="connsiteX2" fmla="*/ 336884 w 770021"/>
              <a:gd name="connsiteY2" fmla="*/ 462013 h 1607419"/>
              <a:gd name="connsiteX3" fmla="*/ 683393 w 770021"/>
              <a:gd name="connsiteY3" fmla="*/ 885524 h 1607419"/>
              <a:gd name="connsiteX4" fmla="*/ 423511 w 770021"/>
              <a:gd name="connsiteY4" fmla="*/ 943276 h 1607419"/>
              <a:gd name="connsiteX5" fmla="*/ 770021 w 770021"/>
              <a:gd name="connsiteY5" fmla="*/ 1607419 h 1607419"/>
              <a:gd name="connsiteX6" fmla="*/ 0 w 770021"/>
              <a:gd name="connsiteY6" fmla="*/ 875899 h 1607419"/>
              <a:gd name="connsiteX7" fmla="*/ 327258 w 770021"/>
              <a:gd name="connsiteY7" fmla="*/ 760396 h 1607419"/>
              <a:gd name="connsiteX8" fmla="*/ 0 w 770021"/>
              <a:gd name="connsiteY8" fmla="*/ 413887 h 1607419"/>
              <a:gd name="connsiteX9" fmla="*/ 269507 w 770021"/>
              <a:gd name="connsiteY9" fmla="*/ 308009 h 1607419"/>
              <a:gd name="connsiteX10" fmla="*/ 173254 w 770021"/>
              <a:gd name="connsiteY10" fmla="*/ 0 h 1607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70021" h="1607419">
                <a:moveTo>
                  <a:pt x="173254" y="0"/>
                </a:moveTo>
                <a:lnTo>
                  <a:pt x="567890" y="385011"/>
                </a:lnTo>
                <a:lnTo>
                  <a:pt x="336884" y="462013"/>
                </a:lnTo>
                <a:lnTo>
                  <a:pt x="683393" y="885524"/>
                </a:lnTo>
                <a:lnTo>
                  <a:pt x="423511" y="943276"/>
                </a:lnTo>
                <a:lnTo>
                  <a:pt x="770021" y="1607419"/>
                </a:lnTo>
                <a:lnTo>
                  <a:pt x="0" y="875899"/>
                </a:lnTo>
                <a:lnTo>
                  <a:pt x="327258" y="760396"/>
                </a:lnTo>
                <a:lnTo>
                  <a:pt x="0" y="413887"/>
                </a:lnTo>
                <a:lnTo>
                  <a:pt x="269507" y="308009"/>
                </a:lnTo>
                <a:lnTo>
                  <a:pt x="173254" y="0"/>
                </a:lnTo>
                <a:close/>
              </a:path>
            </a:pathLst>
          </a:custGeom>
          <a:solidFill>
            <a:srgbClr val="FDE41E"/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67443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2" grpId="0" animBg="1"/>
      <p:bldP spid="9" grpId="0" animBg="1"/>
      <p:bldP spid="11" grpId="0" animBg="1"/>
      <p:bldP spid="13" grpId="0" animBg="1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145" y="463883"/>
            <a:ext cx="3378456" cy="6116510"/>
          </a:xfrm>
        </p:spPr>
      </p:pic>
      <p:sp>
        <p:nvSpPr>
          <p:cNvPr id="5" name="TextBox 4"/>
          <p:cNvSpPr txBox="1"/>
          <p:nvPr/>
        </p:nvSpPr>
        <p:spPr>
          <a:xfrm>
            <a:off x="1190148" y="2999103"/>
            <a:ext cx="939667" cy="13157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Приказ</a:t>
            </a:r>
          </a:p>
          <a:p>
            <a:pPr algn="ctr"/>
            <a:r>
              <a:rPr lang="ru-RU" sz="1050" dirty="0"/>
              <a:t>главного врача</a:t>
            </a:r>
          </a:p>
          <a:p>
            <a:pPr algn="ctr"/>
            <a:endParaRPr lang="ru-RU" sz="1050" dirty="0"/>
          </a:p>
        </p:txBody>
      </p:sp>
      <p:sp>
        <p:nvSpPr>
          <p:cNvPr id="6" name="TextBox 5"/>
          <p:cNvSpPr txBox="1"/>
          <p:nvPr/>
        </p:nvSpPr>
        <p:spPr>
          <a:xfrm>
            <a:off x="825080" y="5866927"/>
            <a:ext cx="3296585" cy="107721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не исполняют приказ!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464" y="794666"/>
            <a:ext cx="1875235" cy="232171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052" y="2733649"/>
            <a:ext cx="1381780" cy="18235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941" y="4386079"/>
            <a:ext cx="2110111" cy="2342223"/>
          </a:xfrm>
          <a:prstGeom prst="rect">
            <a:avLst/>
          </a:prstGeom>
        </p:spPr>
      </p:pic>
      <p:sp>
        <p:nvSpPr>
          <p:cNvPr id="11" name="Овальная выноска 10"/>
          <p:cNvSpPr/>
          <p:nvPr/>
        </p:nvSpPr>
        <p:spPr>
          <a:xfrm>
            <a:off x="6693322" y="636113"/>
            <a:ext cx="1649510" cy="827840"/>
          </a:xfrm>
          <a:prstGeom prst="wedgeEllipseCallout">
            <a:avLst>
              <a:gd name="adj1" fmla="val -57717"/>
              <a:gd name="adj2" fmla="val 6465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>
                <a:solidFill>
                  <a:schemeClr val="tx1"/>
                </a:solidFill>
              </a:rPr>
              <a:t>Какой приказ?</a:t>
            </a:r>
          </a:p>
        </p:txBody>
      </p:sp>
      <p:sp>
        <p:nvSpPr>
          <p:cNvPr id="12" name="Овальная выноска 11"/>
          <p:cNvSpPr/>
          <p:nvPr/>
        </p:nvSpPr>
        <p:spPr>
          <a:xfrm>
            <a:off x="5436794" y="3024548"/>
            <a:ext cx="1503065" cy="1077686"/>
          </a:xfrm>
          <a:prstGeom prst="wedgeEllipseCallout">
            <a:avLst>
              <a:gd name="adj1" fmla="val 59579"/>
              <a:gd name="adj2" fmla="val 3605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>
                <a:solidFill>
                  <a:schemeClr val="tx1"/>
                </a:solidFill>
              </a:rPr>
              <a:t>А что, уже утвердили?!</a:t>
            </a:r>
          </a:p>
        </p:txBody>
      </p:sp>
      <p:sp>
        <p:nvSpPr>
          <p:cNvPr id="13" name="Овальная выноска 12"/>
          <p:cNvSpPr/>
          <p:nvPr/>
        </p:nvSpPr>
        <p:spPr>
          <a:xfrm>
            <a:off x="6852704" y="5018718"/>
            <a:ext cx="1562555" cy="765974"/>
          </a:xfrm>
          <a:prstGeom prst="wedgeEllipseCallout">
            <a:avLst>
              <a:gd name="adj1" fmla="val -60174"/>
              <a:gd name="adj2" fmla="val 462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>
                <a:solidFill>
                  <a:schemeClr val="tx1"/>
                </a:solidFill>
              </a:rPr>
              <a:t>ОЙ…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709129" y="561807"/>
            <a:ext cx="104360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EA0000"/>
                </a:solidFill>
              </a:rPr>
              <a:t>ОНИ</a:t>
            </a:r>
          </a:p>
        </p:txBody>
      </p:sp>
    </p:spTree>
    <p:extLst>
      <p:ext uri="{BB962C8B-B14F-4D97-AF65-F5344CB8AC3E}">
        <p14:creationId xmlns:p14="http://schemas.microsoft.com/office/powerpoint/2010/main" val="125807666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1" grpId="0" animBg="1"/>
      <p:bldP spid="12" grpId="0" animBg="1"/>
      <p:bldP spid="13" grpId="0" animBg="1"/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50" y="332656"/>
            <a:ext cx="7406640" cy="2232248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Закономерность внедрения СКАТ: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ниже заинтересованность руководства в эффективном внедрении СКАТ, тем более значимо обучение. Без мощного административного рычага заставить врачей исполнять приказ, смысла которого они не понимают, невозможно. А значит, надо сделать так, чтобы требования приказа выполнялись осмысленно и добровольно.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 rot="60000">
            <a:off x="801875" y="2904386"/>
            <a:ext cx="7635737" cy="2521699"/>
            <a:chOff x="1069167" y="2904385"/>
            <a:chExt cx="10180982" cy="2521699"/>
          </a:xfrm>
        </p:grpSpPr>
        <p:sp>
          <p:nvSpPr>
            <p:cNvPr id="11" name="Прямоугольный треугольник 10"/>
            <p:cNvSpPr/>
            <p:nvPr/>
          </p:nvSpPr>
          <p:spPr>
            <a:xfrm flipH="1" flipV="1">
              <a:off x="1069167" y="2904385"/>
              <a:ext cx="9870977" cy="2521699"/>
            </a:xfrm>
            <a:prstGeom prst="rtTriangle">
              <a:avLst/>
            </a:prstGeom>
            <a:solidFill>
              <a:schemeClr val="accent4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endParaRPr lang="ru-RU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242721" y="3091859"/>
              <a:ext cx="500742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chemeClr val="bg1"/>
                  </a:solidFill>
                </a:rPr>
                <a:t>Роль обучения и работы с врачами</a:t>
              </a:r>
              <a:endParaRPr lang="ru-RU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 rot="60000">
            <a:off x="802464" y="2914385"/>
            <a:ext cx="7403233" cy="2589060"/>
            <a:chOff x="1069167" y="2970380"/>
            <a:chExt cx="9870977" cy="2521699"/>
          </a:xfrm>
        </p:grpSpPr>
        <p:sp>
          <p:nvSpPr>
            <p:cNvPr id="10" name="Прямоугольный треугольник 9"/>
            <p:cNvSpPr/>
            <p:nvPr/>
          </p:nvSpPr>
          <p:spPr>
            <a:xfrm>
              <a:off x="1069167" y="2970380"/>
              <a:ext cx="9870977" cy="2521699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567543" y="3784803"/>
              <a:ext cx="340202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>
                  <a:solidFill>
                    <a:schemeClr val="bg1"/>
                  </a:solidFill>
                </a:rPr>
                <a:t>Вовлеченность руководства ЛПУ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966958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282" y="273466"/>
            <a:ext cx="3171677" cy="63294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3714" y="1636297"/>
            <a:ext cx="500460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здесь мы сталкиваемся с серьезной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проблемой-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очему врачи не считают знания о рациональном назначении антимикробных препаратов важными и необходимыми?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77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27" y="265840"/>
            <a:ext cx="2481095" cy="22129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8" t="3602" r="3464" b="2961"/>
          <a:stretch/>
        </p:blipFill>
        <p:spPr>
          <a:xfrm>
            <a:off x="2007823" y="1273166"/>
            <a:ext cx="2346593" cy="31287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0" b="40340"/>
          <a:stretch/>
        </p:blipFill>
        <p:spPr>
          <a:xfrm>
            <a:off x="2974555" y="3069893"/>
            <a:ext cx="5097116" cy="2951395"/>
          </a:xfrm>
          <a:prstGeom prst="rect">
            <a:avLst/>
          </a:prstGeom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3371546" y="2228711"/>
            <a:ext cx="1561256" cy="971435"/>
          </a:xfrm>
          <a:prstGeom prst="wedgeRoundRectCallout">
            <a:avLst>
              <a:gd name="adj1" fmla="val -1928"/>
              <a:gd name="adj2" fmla="val 160815"/>
              <a:gd name="adj3" fmla="val 16667"/>
            </a:avLst>
          </a:prstGeom>
          <a:solidFill>
            <a:schemeClr val="bg1"/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Обязательно антибиотики 5-7 дней!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5056741" y="2087745"/>
            <a:ext cx="1747507" cy="926088"/>
          </a:xfrm>
          <a:prstGeom prst="wedgeRoundRectCallout">
            <a:avLst>
              <a:gd name="adj1" fmla="val -14855"/>
              <a:gd name="adj2" fmla="val 149343"/>
              <a:gd name="adj3" fmla="val 16667"/>
            </a:avLst>
          </a:prstGeom>
          <a:solidFill>
            <a:schemeClr val="bg1"/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Без антибиотиков резерва не обойтись…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1433570" y="2737101"/>
            <a:ext cx="1859096" cy="1156772"/>
          </a:xfrm>
          <a:prstGeom prst="wedgeRoundRectCallout">
            <a:avLst>
              <a:gd name="adj1" fmla="val 53443"/>
              <a:gd name="adj2" fmla="val 77010"/>
              <a:gd name="adj3" fmla="val 16667"/>
            </a:avLst>
          </a:prstGeom>
          <a:solidFill>
            <a:schemeClr val="bg1"/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А для профилактики инфекции антибиотик хороший!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6874828" y="2152872"/>
            <a:ext cx="1899167" cy="1168459"/>
          </a:xfrm>
          <a:prstGeom prst="wedgeRoundRectCallout">
            <a:avLst>
              <a:gd name="adj1" fmla="val 1090"/>
              <a:gd name="adj2" fmla="val 97386"/>
              <a:gd name="adj3" fmla="val 16667"/>
            </a:avLst>
          </a:prstGeom>
          <a:solidFill>
            <a:schemeClr val="bg1"/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Если через 3 дня температура не снизилась, добавляем антибиотик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44008" y="265840"/>
            <a:ext cx="3816424" cy="1631216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В период обучения в ВУЗе студенты получают обрывочную, разрозненную, зачастую противоречивую информацию</a:t>
            </a:r>
            <a:endParaRPr lang="ru-RU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510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40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43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46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49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52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55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58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857251" y="895150"/>
            <a:ext cx="7404653" cy="52008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800" dirty="0" smtClean="0"/>
              <a:t>Зачем учить?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Кого учить?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Чему учить?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Как учить?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Кто будет учить?</a:t>
            </a:r>
          </a:p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на вопрос кого учить смело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отвечать</a:t>
            </a:r>
          </a:p>
          <a:p>
            <a:pPr>
              <a:lnSpc>
                <a:spcPct val="150000"/>
              </a:lnSpc>
            </a:pP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1485382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6" dur="indefinite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14"/>
          <a:stretch/>
        </p:blipFill>
        <p:spPr>
          <a:xfrm>
            <a:off x="6443252" y="500004"/>
            <a:ext cx="1200408" cy="35909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62" r="23641"/>
          <a:stretch/>
        </p:blipFill>
        <p:spPr>
          <a:xfrm>
            <a:off x="7575472" y="2863755"/>
            <a:ext cx="1330287" cy="35909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3" r="49540"/>
          <a:stretch/>
        </p:blipFill>
        <p:spPr>
          <a:xfrm>
            <a:off x="212606" y="2962906"/>
            <a:ext cx="1330287" cy="35909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132"/>
          <a:stretch/>
        </p:blipFill>
        <p:spPr>
          <a:xfrm>
            <a:off x="1469237" y="294989"/>
            <a:ext cx="1339496" cy="359092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415" y="3789803"/>
            <a:ext cx="1881475" cy="250863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410" y="294988"/>
            <a:ext cx="1812443" cy="29828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977" y="3525399"/>
            <a:ext cx="1753275" cy="277303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520213" y="1219404"/>
            <a:ext cx="6560643" cy="377026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23900" dirty="0" smtClean="0">
                <a:solidFill>
                  <a:srgbClr val="C00000"/>
                </a:solidFill>
              </a:rPr>
              <a:t>ВСЕХ</a:t>
            </a:r>
            <a:endParaRPr lang="ru-RU" sz="239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827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>
          <a:xfrm>
            <a:off x="428625" y="214313"/>
            <a:ext cx="8286750" cy="3142679"/>
          </a:xfrm>
        </p:spPr>
        <p:txBody>
          <a:bodyPr>
            <a:normAutofit/>
          </a:bodyPr>
          <a:lstStyle/>
          <a:p>
            <a:r>
              <a:rPr lang="ru-RU" altLang="ru-RU" sz="3200" dirty="0" smtClean="0"/>
              <a:t/>
            </a:r>
            <a:br>
              <a:rPr lang="ru-RU" altLang="ru-RU" sz="3200" dirty="0" smtClean="0"/>
            </a:br>
            <a:r>
              <a:rPr lang="ru-RU" altLang="ru-RU" sz="2800" b="1" dirty="0" smtClean="0">
                <a:solidFill>
                  <a:srgbClr val="C00000"/>
                </a:solidFill>
              </a:rPr>
              <a:t>Резистентность к АМП создается человеком, и только человек может решить эту проблему.</a:t>
            </a:r>
            <a:br>
              <a:rPr lang="ru-RU" altLang="ru-RU" sz="2800" b="1" dirty="0" smtClean="0">
                <a:solidFill>
                  <a:srgbClr val="C00000"/>
                </a:solidFill>
              </a:rPr>
            </a:br>
            <a:r>
              <a:rPr lang="ru-RU" altLang="ru-RU" sz="2800" b="1" dirty="0" smtClean="0">
                <a:solidFill>
                  <a:srgbClr val="C00000"/>
                </a:solidFill>
              </a:rPr>
              <a:t> </a:t>
            </a:r>
            <a:r>
              <a:rPr lang="ru-RU" altLang="ru-RU" sz="2800" b="1" i="1" dirty="0" smtClean="0">
                <a:solidFill>
                  <a:srgbClr val="C00000"/>
                </a:solidFill>
              </a:rPr>
              <a:t>Мы нашли врага, и враг — это мы.</a:t>
            </a:r>
            <a:br>
              <a:rPr lang="ru-RU" altLang="ru-RU" sz="2800" b="1" i="1" dirty="0" smtClean="0">
                <a:solidFill>
                  <a:srgbClr val="C00000"/>
                </a:solidFill>
              </a:rPr>
            </a:br>
            <a:r>
              <a:rPr lang="ru-RU" altLang="ru-RU" sz="2800" b="1" i="1" dirty="0" smtClean="0">
                <a:solidFill>
                  <a:srgbClr val="C00000"/>
                </a:solidFill>
              </a:rPr>
              <a:t>                                                                </a:t>
            </a:r>
            <a:r>
              <a:rPr lang="ru-RU" altLang="ru-RU" sz="2800" b="1" i="1" dirty="0" err="1" smtClean="0">
                <a:solidFill>
                  <a:srgbClr val="C00000"/>
                </a:solidFill>
              </a:rPr>
              <a:t>Poge</a:t>
            </a:r>
            <a:r>
              <a:rPr lang="ru-RU" altLang="ru-RU" sz="4000" b="1" i="1" dirty="0" smtClean="0">
                <a:solidFill>
                  <a:srgbClr val="C00000"/>
                </a:solidFill>
              </a:rPr>
              <a:t/>
            </a:r>
            <a:br>
              <a:rPr lang="ru-RU" altLang="ru-RU" sz="4000" b="1" i="1" dirty="0" smtClean="0">
                <a:solidFill>
                  <a:srgbClr val="C00000"/>
                </a:solidFill>
              </a:rPr>
            </a:br>
            <a:endParaRPr lang="ru-RU" altLang="ru-RU" b="1" dirty="0" smtClean="0">
              <a:solidFill>
                <a:srgbClr val="C00000"/>
              </a:solidFill>
            </a:endParaRPr>
          </a:p>
        </p:txBody>
      </p:sp>
      <p:sp>
        <p:nvSpPr>
          <p:cNvPr id="37891" name="Содержимое 2"/>
          <p:cNvSpPr>
            <a:spLocks noGrp="1"/>
          </p:cNvSpPr>
          <p:nvPr>
            <p:ph idx="1"/>
          </p:nvPr>
        </p:nvSpPr>
        <p:spPr>
          <a:xfrm>
            <a:off x="685800" y="3429000"/>
            <a:ext cx="8101013" cy="2928938"/>
          </a:xfrm>
        </p:spPr>
        <p:txBody>
          <a:bodyPr>
            <a:normAutofit fontScale="92500"/>
          </a:bodyPr>
          <a:lstStyle/>
          <a:p>
            <a:r>
              <a:rPr lang="ru-RU" altLang="ru-RU" sz="2400" dirty="0" smtClean="0"/>
              <a:t>Антибиотикорезистентность — глобальная проблема. Нет страны, которая могла бы позволить себе игнорировать ее. </a:t>
            </a:r>
          </a:p>
          <a:p>
            <a:r>
              <a:rPr lang="ru-RU" altLang="ru-RU" sz="2400" dirty="0" smtClean="0"/>
              <a:t>Только одновременно проводимые действия по сдерживанию роста антибиотикорезистентности в каждой отдельной стране смогут дать положительные результаты во всем мире. </a:t>
            </a:r>
          </a:p>
          <a:p>
            <a:pPr>
              <a:buFontTx/>
              <a:buNone/>
            </a:pPr>
            <a:r>
              <a:rPr lang="ru-RU" altLang="ru-RU" i="1" dirty="0" smtClean="0"/>
              <a:t> </a:t>
            </a:r>
            <a:endParaRPr lang="ru-RU" altLang="ru-RU" dirty="0" smtClean="0"/>
          </a:p>
          <a:p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19865253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27" t="6835" r="22933" b="5306"/>
          <a:stretch/>
        </p:blipFill>
        <p:spPr>
          <a:xfrm>
            <a:off x="7295479" y="2912780"/>
            <a:ext cx="1355075" cy="34813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12" y="313858"/>
            <a:ext cx="1642070" cy="35690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95737" y="586936"/>
            <a:ext cx="63367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Укоренившиеся стереотипы и заблуждения</a:t>
            </a:r>
          </a:p>
          <a:p>
            <a:r>
              <a:rPr lang="ru-RU" sz="2800" dirty="0" smtClean="0"/>
              <a:t>Боязнь «потерять лицо», показав, что чего-то не знают</a:t>
            </a:r>
          </a:p>
          <a:p>
            <a:r>
              <a:rPr lang="ru-RU" sz="2800" dirty="0" smtClean="0"/>
              <a:t>Нет готовности учиться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4259907"/>
            <a:ext cx="63141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ru-RU" sz="2400" dirty="0" smtClean="0"/>
              <a:t>Направленность на получение знаний</a:t>
            </a:r>
          </a:p>
          <a:p>
            <a:pPr algn="r">
              <a:lnSpc>
                <a:spcPct val="150000"/>
              </a:lnSpc>
            </a:pPr>
            <a:r>
              <a:rPr lang="ru-RU" sz="2400" dirty="0" smtClean="0"/>
              <a:t>Более гибкое мышление, готовность принимать новое</a:t>
            </a:r>
          </a:p>
        </p:txBody>
      </p:sp>
    </p:spTree>
    <p:extLst>
      <p:ext uri="{BB962C8B-B14F-4D97-AF65-F5344CB8AC3E}">
        <p14:creationId xmlns:p14="http://schemas.microsoft.com/office/powerpoint/2010/main" val="459061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38405" y="1916832"/>
            <a:ext cx="431005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надо тому, чего люди не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знают, значит -н</a:t>
            </a:r>
            <a:r>
              <a:rPr lang="ru-RU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еобходимо </a:t>
            </a:r>
            <a:r>
              <a:rPr lang="ru-RU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оценить </a:t>
            </a:r>
            <a:r>
              <a:rPr lang="ru-RU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исходный </a:t>
            </a:r>
            <a:r>
              <a:rPr lang="ru-RU" sz="4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знаний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896" y="686669"/>
            <a:ext cx="2500313" cy="30956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15" t="23877" r="10175"/>
          <a:stretch/>
        </p:blipFill>
        <p:spPr>
          <a:xfrm>
            <a:off x="1570511" y="546264"/>
            <a:ext cx="2956956" cy="3867068"/>
          </a:xfrm>
          <a:prstGeom prst="rect">
            <a:avLst/>
          </a:prstGeom>
        </p:spPr>
      </p:pic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48203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8386" y="2456761"/>
            <a:ext cx="270188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оценка исходного уровня знаний</a:t>
            </a:r>
            <a:endParaRPr lang="ru-RU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329631" y="859316"/>
            <a:ext cx="47068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индивидуальное собеседование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4420518" y="2032612"/>
            <a:ext cx="44719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устные или письменные опросы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643610" y="3205908"/>
            <a:ext cx="34533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интерактивные тесты</a:t>
            </a: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4420518" y="4379204"/>
            <a:ext cx="25065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анкетирование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4310370" y="5275502"/>
            <a:ext cx="4331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…</a:t>
            </a:r>
            <a:endParaRPr lang="ru-RU" sz="2800" dirty="0"/>
          </a:p>
        </p:txBody>
      </p:sp>
      <p:cxnSp>
        <p:nvCxnSpPr>
          <p:cNvPr id="9" name="Прямая со стрелкой 8"/>
          <p:cNvCxnSpPr>
            <a:endCxn id="3" idx="1"/>
          </p:cNvCxnSpPr>
          <p:nvPr/>
        </p:nvCxnSpPr>
        <p:spPr>
          <a:xfrm flipV="1">
            <a:off x="3280273" y="1336370"/>
            <a:ext cx="1049358" cy="13627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endCxn id="4" idx="1"/>
          </p:cNvCxnSpPr>
          <p:nvPr/>
        </p:nvCxnSpPr>
        <p:spPr>
          <a:xfrm flipV="1">
            <a:off x="3308158" y="2509666"/>
            <a:ext cx="1112360" cy="3630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endCxn id="5" idx="1"/>
          </p:cNvCxnSpPr>
          <p:nvPr/>
        </p:nvCxnSpPr>
        <p:spPr>
          <a:xfrm>
            <a:off x="3308158" y="3123504"/>
            <a:ext cx="1335452" cy="3440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endCxn id="6" idx="1"/>
          </p:cNvCxnSpPr>
          <p:nvPr/>
        </p:nvCxnSpPr>
        <p:spPr>
          <a:xfrm>
            <a:off x="3280272" y="3371161"/>
            <a:ext cx="1140246" cy="12696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endCxn id="7" idx="1"/>
          </p:cNvCxnSpPr>
          <p:nvPr/>
        </p:nvCxnSpPr>
        <p:spPr>
          <a:xfrm>
            <a:off x="3280272" y="3601380"/>
            <a:ext cx="1030098" cy="19357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2019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5" presetClass="emph" presetSubtype="0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47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6" grpId="1"/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46937" y="997020"/>
            <a:ext cx="62940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преимущества анкетирования</a:t>
            </a:r>
            <a:endParaRPr lang="ru-RU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462271" y="2126255"/>
            <a:ext cx="42442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не требует много времени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2462270" y="3025966"/>
            <a:ext cx="64302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позволяет охватить одновременно несколько тем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2462271" y="3925677"/>
            <a:ext cx="47509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максимальная объективность</a:t>
            </a: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2462270" y="4825388"/>
            <a:ext cx="48181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можно сравнивать результаты</a:t>
            </a:r>
            <a:endParaRPr lang="ru-RU" sz="2800" dirty="0"/>
          </a:p>
        </p:txBody>
      </p:sp>
      <p:cxnSp>
        <p:nvCxnSpPr>
          <p:cNvPr id="8" name="Соединительная линия уступом 7"/>
          <p:cNvCxnSpPr>
            <a:stCxn id="2" idx="1"/>
            <a:endCxn id="3" idx="1"/>
          </p:cNvCxnSpPr>
          <p:nvPr/>
        </p:nvCxnSpPr>
        <p:spPr>
          <a:xfrm rot="10800000" flipH="1" flipV="1">
            <a:off x="1246937" y="1320185"/>
            <a:ext cx="1215334" cy="1067679"/>
          </a:xfrm>
          <a:prstGeom prst="bentConnector3">
            <a:avLst>
              <a:gd name="adj1" fmla="val -1881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Соединительная линия уступом 11"/>
          <p:cNvCxnSpPr>
            <a:stCxn id="2" idx="1"/>
            <a:endCxn id="4" idx="1"/>
          </p:cNvCxnSpPr>
          <p:nvPr/>
        </p:nvCxnSpPr>
        <p:spPr>
          <a:xfrm rot="10800000" flipH="1" flipV="1">
            <a:off x="1246936" y="1320186"/>
            <a:ext cx="1215333" cy="2182834"/>
          </a:xfrm>
          <a:prstGeom prst="bentConnector3">
            <a:avLst>
              <a:gd name="adj1" fmla="val -1881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Соединительная линия уступом 13"/>
          <p:cNvCxnSpPr>
            <a:stCxn id="2" idx="1"/>
            <a:endCxn id="5" idx="1"/>
          </p:cNvCxnSpPr>
          <p:nvPr/>
        </p:nvCxnSpPr>
        <p:spPr>
          <a:xfrm rot="10800000" flipH="1" flipV="1">
            <a:off x="1246937" y="1320185"/>
            <a:ext cx="1215334" cy="2867101"/>
          </a:xfrm>
          <a:prstGeom prst="bentConnector3">
            <a:avLst>
              <a:gd name="adj1" fmla="val -1881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>
            <a:stCxn id="2" idx="1"/>
            <a:endCxn id="6" idx="1"/>
          </p:cNvCxnSpPr>
          <p:nvPr/>
        </p:nvCxnSpPr>
        <p:spPr>
          <a:xfrm rot="10800000" flipH="1" flipV="1">
            <a:off x="1246936" y="1320186"/>
            <a:ext cx="1215333" cy="3766812"/>
          </a:xfrm>
          <a:prstGeom prst="bentConnector3">
            <a:avLst>
              <a:gd name="adj1" fmla="val -1881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2943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81"/>
          <a:stretch/>
        </p:blipFill>
        <p:spPr>
          <a:xfrm>
            <a:off x="1497703" y="1844824"/>
            <a:ext cx="6254918" cy="473961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888" y="2329180"/>
            <a:ext cx="489899" cy="150059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749" y="3141958"/>
            <a:ext cx="2149026" cy="2133785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 flipH="1">
            <a:off x="2752675" y="2329179"/>
            <a:ext cx="600956" cy="1625559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олилиния 24"/>
          <p:cNvSpPr/>
          <p:nvPr/>
        </p:nvSpPr>
        <p:spPr>
          <a:xfrm>
            <a:off x="5818555" y="5275743"/>
            <a:ext cx="878225" cy="1308119"/>
          </a:xfrm>
          <a:custGeom>
            <a:avLst/>
            <a:gdLst>
              <a:gd name="connsiteX0" fmla="*/ 0 w 831273"/>
              <a:gd name="connsiteY0" fmla="*/ 498764 h 890650"/>
              <a:gd name="connsiteX1" fmla="*/ 237506 w 831273"/>
              <a:gd name="connsiteY1" fmla="*/ 890650 h 890650"/>
              <a:gd name="connsiteX2" fmla="*/ 831273 w 831273"/>
              <a:gd name="connsiteY2" fmla="*/ 0 h 890650"/>
              <a:gd name="connsiteX3" fmla="*/ 261257 w 831273"/>
              <a:gd name="connsiteY3" fmla="*/ 605642 h 890650"/>
              <a:gd name="connsiteX4" fmla="*/ 35626 w 831273"/>
              <a:gd name="connsiteY4" fmla="*/ 546265 h 890650"/>
              <a:gd name="connsiteX5" fmla="*/ 35626 w 831273"/>
              <a:gd name="connsiteY5" fmla="*/ 534390 h 890650"/>
              <a:gd name="connsiteX0" fmla="*/ 0 w 831273"/>
              <a:gd name="connsiteY0" fmla="*/ 498764 h 890650"/>
              <a:gd name="connsiteX1" fmla="*/ 237506 w 831273"/>
              <a:gd name="connsiteY1" fmla="*/ 890650 h 890650"/>
              <a:gd name="connsiteX2" fmla="*/ 831273 w 831273"/>
              <a:gd name="connsiteY2" fmla="*/ 0 h 890650"/>
              <a:gd name="connsiteX3" fmla="*/ 190005 w 831273"/>
              <a:gd name="connsiteY3" fmla="*/ 715449 h 890650"/>
              <a:gd name="connsiteX4" fmla="*/ 35626 w 831273"/>
              <a:gd name="connsiteY4" fmla="*/ 546265 h 890650"/>
              <a:gd name="connsiteX5" fmla="*/ 35626 w 831273"/>
              <a:gd name="connsiteY5" fmla="*/ 534390 h 890650"/>
              <a:gd name="connsiteX0" fmla="*/ 0 w 831273"/>
              <a:gd name="connsiteY0" fmla="*/ 498764 h 890650"/>
              <a:gd name="connsiteX1" fmla="*/ 237506 w 831273"/>
              <a:gd name="connsiteY1" fmla="*/ 890650 h 890650"/>
              <a:gd name="connsiteX2" fmla="*/ 831273 w 831273"/>
              <a:gd name="connsiteY2" fmla="*/ 0 h 890650"/>
              <a:gd name="connsiteX3" fmla="*/ 261257 w 831273"/>
              <a:gd name="connsiteY3" fmla="*/ 739850 h 890650"/>
              <a:gd name="connsiteX4" fmla="*/ 35626 w 831273"/>
              <a:gd name="connsiteY4" fmla="*/ 546265 h 890650"/>
              <a:gd name="connsiteX5" fmla="*/ 35626 w 831273"/>
              <a:gd name="connsiteY5" fmla="*/ 534390 h 890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1273" h="890650">
                <a:moveTo>
                  <a:pt x="0" y="498764"/>
                </a:moveTo>
                <a:lnTo>
                  <a:pt x="237506" y="890650"/>
                </a:lnTo>
                <a:lnTo>
                  <a:pt x="831273" y="0"/>
                </a:lnTo>
                <a:lnTo>
                  <a:pt x="261257" y="739850"/>
                </a:lnTo>
                <a:lnTo>
                  <a:pt x="35626" y="546265"/>
                </a:lnTo>
                <a:lnTo>
                  <a:pt x="35626" y="534390"/>
                </a:lnTo>
              </a:path>
            </a:pathLst>
          </a:cu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2746304" y="2329179"/>
            <a:ext cx="673062" cy="1625559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55576" y="324678"/>
            <a:ext cx="813690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От общества к пациенту</a:t>
            </a:r>
          </a:p>
          <a:p>
            <a:pPr algn="ctr"/>
            <a:r>
              <a:rPr lang="ru-RU" dirty="0"/>
              <a:t>О</a:t>
            </a:r>
            <a:r>
              <a:rPr lang="ru-RU" dirty="0" smtClean="0"/>
              <a:t>дин </a:t>
            </a:r>
            <a:r>
              <a:rPr lang="ru-RU" dirty="0"/>
              <a:t>очень важный момент. Так уж сложилось, что когда мы говорим о программе СКАТ, мы обычно противопоставляем интересы конкретного пациента интересам общества, причем выбор у нас получается не в пользу пациента. А врач хочет помочь вот этому конкретному пациенту, ему не до выживания человечества как вида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36095911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21" r="22793"/>
          <a:stretch/>
        </p:blipFill>
        <p:spPr>
          <a:xfrm>
            <a:off x="6329807" y="437321"/>
            <a:ext cx="2291679" cy="58328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71600" y="836712"/>
            <a:ext cx="489654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 и  неожиданная интерпретация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 СКАТ</a:t>
            </a:r>
          </a:p>
          <a:p>
            <a:r>
              <a:rPr lang="ru-RU" sz="3600" dirty="0" smtClean="0"/>
              <a:t>Зачем нужна стратификация пациентов по риску выделения резистентной микрофлоры?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27909297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227" y="2854778"/>
            <a:ext cx="2049158" cy="370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08" y="355442"/>
            <a:ext cx="2049167" cy="3708000"/>
          </a:xfrm>
          <a:prstGeom prst="rect">
            <a:avLst/>
          </a:prstGeom>
        </p:spPr>
      </p:pic>
      <p:sp>
        <p:nvSpPr>
          <p:cNvPr id="6" name="Овальная выноска 5"/>
          <p:cNvSpPr/>
          <p:nvPr/>
        </p:nvSpPr>
        <p:spPr>
          <a:xfrm>
            <a:off x="3514194" y="715618"/>
            <a:ext cx="3705876" cy="2777277"/>
          </a:xfrm>
          <a:prstGeom prst="wedgeEllipseCallout">
            <a:avLst>
              <a:gd name="adj1" fmla="val 52334"/>
              <a:gd name="adj2" fmla="val 71799"/>
            </a:avLst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Чтобы подобрать для каждого пациента максимально эффективную стартовую эмпирическую терапию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" name="Овальная выноска 6"/>
          <p:cNvSpPr/>
          <p:nvPr/>
        </p:nvSpPr>
        <p:spPr>
          <a:xfrm>
            <a:off x="2840487" y="3323771"/>
            <a:ext cx="3774440" cy="3033486"/>
          </a:xfrm>
          <a:prstGeom prst="wedgeEllipseCallout">
            <a:avLst>
              <a:gd name="adj1" fmla="val -74001"/>
              <a:gd name="adj2" fmla="val -50739"/>
            </a:avLst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Чтобы был повод не дать пациенту «хороший» антибиотик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28339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3133" y="627127"/>
            <a:ext cx="404043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Пациентка Р.</a:t>
            </a:r>
            <a:r>
              <a:rPr lang="ru-RU" sz="2400" dirty="0" smtClean="0"/>
              <a:t>, 68 лет</a:t>
            </a:r>
          </a:p>
          <a:p>
            <a:r>
              <a:rPr lang="ru-RU" sz="2400" dirty="0" smtClean="0"/>
              <a:t>Поступила экстренно с диагнозом:</a:t>
            </a:r>
          </a:p>
          <a:p>
            <a:r>
              <a:rPr lang="ru-RU" sz="2400" dirty="0" smtClean="0"/>
              <a:t>МКБ. Острый пиелонефрит.</a:t>
            </a:r>
          </a:p>
          <a:p>
            <a:r>
              <a:rPr lang="ru-RU" sz="2400" dirty="0" smtClean="0"/>
              <a:t>Анамнез: заболела остро, 2 дня назад, за медицинской помощью не обращалась, принимала жаропонижающие препараты</a:t>
            </a:r>
          </a:p>
          <a:p>
            <a:r>
              <a:rPr lang="ru-RU" sz="2400" dirty="0"/>
              <a:t>МКБ 5 лет, ремиссия 3 </a:t>
            </a:r>
            <a:r>
              <a:rPr lang="ru-RU" sz="2400" dirty="0" smtClean="0"/>
              <a:t>года</a:t>
            </a:r>
            <a:endParaRPr lang="ru-RU" sz="2400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4453569" y="2114960"/>
            <a:ext cx="1346813" cy="7932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191934" y="2215678"/>
            <a:ext cx="256326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/>
              <a:t>Внебольничная</a:t>
            </a:r>
          </a:p>
          <a:p>
            <a:pPr algn="ctr"/>
            <a:r>
              <a:rPr lang="ru-RU" sz="2800" dirty="0" smtClean="0"/>
              <a:t>инфекция</a:t>
            </a:r>
          </a:p>
          <a:p>
            <a:pPr algn="ctr"/>
            <a:r>
              <a:rPr lang="ru-RU" sz="2800" dirty="0" smtClean="0"/>
              <a:t>(тип </a:t>
            </a:r>
            <a:r>
              <a:rPr lang="en-US" sz="2800" dirty="0" smtClean="0"/>
              <a:t>I</a:t>
            </a:r>
            <a:r>
              <a:rPr lang="ru-RU" sz="2800" dirty="0" smtClean="0"/>
              <a:t>)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413133" y="4182164"/>
            <a:ext cx="39578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Три недели назад перенесла ОРВИ, принимала </a:t>
            </a:r>
            <a:r>
              <a:rPr lang="ru-RU" sz="2400" dirty="0" err="1" smtClean="0"/>
              <a:t>цефтриаксон</a:t>
            </a:r>
            <a:r>
              <a:rPr lang="ru-RU" sz="2400" dirty="0" smtClean="0"/>
              <a:t> 7 дней (назначен участковым терапевтом)</a:t>
            </a:r>
            <a:endParaRPr lang="ru-RU" sz="2400" dirty="0"/>
          </a:p>
        </p:txBody>
      </p:sp>
      <p:sp>
        <p:nvSpPr>
          <p:cNvPr id="9" name="Стрелка вправо 8"/>
          <p:cNvSpPr/>
          <p:nvPr/>
        </p:nvSpPr>
        <p:spPr>
          <a:xfrm>
            <a:off x="4453569" y="4385720"/>
            <a:ext cx="1346813" cy="7932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6279613" y="4089829"/>
            <a:ext cx="238790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с факторами риска резистентности</a:t>
            </a:r>
          </a:p>
          <a:p>
            <a:pPr algn="ctr"/>
            <a:r>
              <a:rPr lang="ru-RU" sz="2800" dirty="0" smtClean="0"/>
              <a:t>(тип </a:t>
            </a:r>
            <a:r>
              <a:rPr lang="en-US" sz="2800" dirty="0" smtClean="0"/>
              <a:t>II</a:t>
            </a:r>
            <a:r>
              <a:rPr lang="ru-RU" sz="2800" dirty="0" smtClean="0"/>
              <a:t>)</a:t>
            </a:r>
            <a:endParaRPr lang="ru-RU" sz="2800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7122406" y="3216925"/>
            <a:ext cx="720158" cy="2533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122406" y="3216925"/>
            <a:ext cx="720158" cy="2533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Выноска со стрелкой вниз 17"/>
          <p:cNvSpPr/>
          <p:nvPr/>
        </p:nvSpPr>
        <p:spPr>
          <a:xfrm>
            <a:off x="6604984" y="366631"/>
            <a:ext cx="1755000" cy="1874154"/>
          </a:xfrm>
          <a:prstGeom prst="downArrowCallout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ИЗАМП</a:t>
            </a:r>
          </a:p>
          <a:p>
            <a:pPr algn="ctr"/>
            <a:r>
              <a:rPr lang="ru-RU" sz="2400" b="1" dirty="0" smtClean="0"/>
              <a:t>ЦС</a:t>
            </a:r>
          </a:p>
          <a:p>
            <a:pPr algn="ctr"/>
            <a:r>
              <a:rPr lang="ru-RU" sz="2400" b="1" dirty="0" smtClean="0"/>
              <a:t>ФХ</a:t>
            </a:r>
            <a:endParaRPr lang="ru-RU" sz="2400" b="1" dirty="0"/>
          </a:p>
        </p:txBody>
      </p:sp>
      <p:sp>
        <p:nvSpPr>
          <p:cNvPr id="21" name="Выноска со стрелкой вверх 20"/>
          <p:cNvSpPr/>
          <p:nvPr/>
        </p:nvSpPr>
        <p:spPr>
          <a:xfrm>
            <a:off x="6446758" y="5382492"/>
            <a:ext cx="2071453" cy="1004300"/>
          </a:xfrm>
          <a:prstGeom prst="upArrowCallout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/>
              <a:t>эртапенем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15519742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animBg="1"/>
      <p:bldP spid="6" grpId="0"/>
      <p:bldP spid="8" grpId="0"/>
      <p:bldP spid="9" grpId="0" animBg="1"/>
      <p:bldP spid="10" grpId="0"/>
      <p:bldP spid="18" grpId="0" animBg="1"/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1560" y="339647"/>
            <a:ext cx="5832648" cy="499903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193" y="2428693"/>
            <a:ext cx="773885" cy="237975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981869"/>
            <a:ext cx="1138702" cy="1130626"/>
          </a:xfrm>
          <a:prstGeom prst="rect">
            <a:avLst/>
          </a:prstGeom>
        </p:spPr>
      </p:pic>
      <p:sp>
        <p:nvSpPr>
          <p:cNvPr id="5" name="Дуга 4"/>
          <p:cNvSpPr/>
          <p:nvPr/>
        </p:nvSpPr>
        <p:spPr>
          <a:xfrm>
            <a:off x="3419872" y="4653136"/>
            <a:ext cx="45719" cy="137109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СКАТ помогает хорошо лечить каждого конкретного пациента в настоящем, а не бережет антибиотики для абстрактного пациента будущего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75211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3" t="3964" r="3943" b="4608"/>
          <a:stretch/>
        </p:blipFill>
        <p:spPr>
          <a:xfrm>
            <a:off x="163369" y="245583"/>
            <a:ext cx="3496844" cy="278876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43" y="296937"/>
            <a:ext cx="3036094" cy="26860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90587" y="296938"/>
            <a:ext cx="4772026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400" dirty="0" smtClean="0"/>
              <a:t>Всесторонний взгляд на проблему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400" dirty="0" smtClean="0"/>
              <a:t>Погружение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400" dirty="0" smtClean="0"/>
              <a:t>Отработка деталей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400" dirty="0" smtClean="0"/>
              <a:t>Для подготовленных или заинтересованных слушателей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96"/>
          <a:stretch/>
        </p:blipFill>
        <p:spPr>
          <a:xfrm>
            <a:off x="5567092" y="3911693"/>
            <a:ext cx="3400343" cy="271719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3569" y="4238262"/>
            <a:ext cx="42484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Короткие лекции</a:t>
            </a:r>
          </a:p>
          <a:p>
            <a:pPr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Одна лекция – одна нозология</a:t>
            </a:r>
          </a:p>
          <a:p>
            <a:pPr indent="-342900">
              <a:buFont typeface="Arial" panose="020B0604020202020204" pitchFamily="34" charset="0"/>
              <a:buChar char="•"/>
            </a:pPr>
            <a:r>
              <a:rPr lang="ru-RU" sz="2400" dirty="0"/>
              <a:t>Практическая направленность</a:t>
            </a:r>
          </a:p>
          <a:p>
            <a:pPr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Узкая специализация</a:t>
            </a:r>
          </a:p>
        </p:txBody>
      </p:sp>
    </p:spTree>
    <p:extLst>
      <p:ext uri="{BB962C8B-B14F-4D97-AF65-F5344CB8AC3E}">
        <p14:creationId xmlns:p14="http://schemas.microsoft.com/office/powerpoint/2010/main" val="2625444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117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2" dur="11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upRigh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object 2"/>
          <p:cNvSpPr txBox="1">
            <a:spLocks noChangeArrowheads="1"/>
          </p:cNvSpPr>
          <p:nvPr/>
        </p:nvSpPr>
        <p:spPr bwMode="auto">
          <a:xfrm>
            <a:off x="69850" y="2760663"/>
            <a:ext cx="8961438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417513" indent="-406400">
              <a:tabLst>
                <a:tab pos="41751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tabLst>
                <a:tab pos="41751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tabLst>
                <a:tab pos="41751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tabLst>
                <a:tab pos="41751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tabLst>
                <a:tab pos="41751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1751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1751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1751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17513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>
              <a:buClr>
                <a:srgbClr val="FFFFFF"/>
              </a:buClr>
              <a:buFont typeface="Arial" pitchFamily="34" charset="0"/>
              <a:buAutoNum type="arabicPeriod"/>
            </a:pPr>
            <a:r>
              <a:rPr lang="ru-RU" altLang="ru-RU" b="1">
                <a:solidFill>
                  <a:srgbClr val="FFFFFF"/>
                </a:solidFill>
                <a:latin typeface="Arial" pitchFamily="34" charset="0"/>
              </a:rPr>
              <a:t>Утвердить прилагаемую  Стратегию предупреждения распространения антимикробной резистентности в Российской Федерации на период до 2030 года (далее - Стратегия).</a:t>
            </a:r>
            <a:endParaRPr lang="ru-RU" altLang="ru-RU">
              <a:latin typeface="Arial" pitchFamily="34" charset="0"/>
            </a:endParaRPr>
          </a:p>
          <a:p>
            <a:pPr>
              <a:spcBef>
                <a:spcPts val="1063"/>
              </a:spcBef>
              <a:buClr>
                <a:srgbClr val="FFFFFF"/>
              </a:buClr>
              <a:buFont typeface="Arial" pitchFamily="34" charset="0"/>
              <a:buAutoNum type="arabicPeriod"/>
            </a:pPr>
            <a:r>
              <a:rPr lang="ru-RU" altLang="ru-RU" b="1">
                <a:solidFill>
                  <a:srgbClr val="FFFFFF"/>
                </a:solidFill>
                <a:latin typeface="Arial" pitchFamily="34" charset="0"/>
              </a:rPr>
              <a:t>Минздраву России совместно с заинтересованными федеральными органами исполнительной власти в 6-месячный срок представить в Правительство Российской Федерации план мероприятий по реализации Стратегии.</a:t>
            </a:r>
            <a:endParaRPr lang="ru-RU" altLang="ru-RU">
              <a:latin typeface="Arial" pitchFamily="34" charset="0"/>
            </a:endParaRPr>
          </a:p>
          <a:p>
            <a:pPr>
              <a:spcBef>
                <a:spcPts val="1063"/>
              </a:spcBef>
              <a:buClr>
                <a:srgbClr val="FFFFFF"/>
              </a:buClr>
              <a:buFont typeface="Arial" pitchFamily="34" charset="0"/>
              <a:buAutoNum type="arabicPeriod"/>
            </a:pPr>
            <a:r>
              <a:rPr lang="ru-RU" altLang="ru-RU" b="1">
                <a:solidFill>
                  <a:srgbClr val="FFFFFF"/>
                </a:solidFill>
                <a:latin typeface="Arial" pitchFamily="34" charset="0"/>
              </a:rPr>
              <a:t>Рекомендовать органам исполнительной власти субъектов Российской Федерации учитывать в своей деятельности положения Стратегии.</a:t>
            </a:r>
            <a:endParaRPr lang="ru-RU" altLang="ru-RU">
              <a:latin typeface="Arial" pitchFamily="34" charset="0"/>
            </a:endParaRPr>
          </a:p>
        </p:txBody>
      </p:sp>
      <p:sp>
        <p:nvSpPr>
          <p:cNvPr id="17411" name="object 3"/>
          <p:cNvSpPr>
            <a:spLocks noChangeArrowheads="1"/>
          </p:cNvSpPr>
          <p:nvPr/>
        </p:nvSpPr>
        <p:spPr bwMode="auto">
          <a:xfrm>
            <a:off x="2581275" y="519113"/>
            <a:ext cx="5694363" cy="17764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17412" name="object 4"/>
          <p:cNvSpPr>
            <a:spLocks noChangeArrowheads="1"/>
          </p:cNvSpPr>
          <p:nvPr/>
        </p:nvSpPr>
        <p:spPr bwMode="auto">
          <a:xfrm>
            <a:off x="2581275" y="2170113"/>
            <a:ext cx="5694363" cy="50800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17413" name="object 5"/>
          <p:cNvSpPr>
            <a:spLocks noChangeArrowheads="1"/>
          </p:cNvSpPr>
          <p:nvPr/>
        </p:nvSpPr>
        <p:spPr bwMode="auto">
          <a:xfrm>
            <a:off x="0" y="5864225"/>
            <a:ext cx="9144000" cy="61277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716576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трелка вниз 5"/>
          <p:cNvSpPr/>
          <p:nvPr/>
        </p:nvSpPr>
        <p:spPr>
          <a:xfrm>
            <a:off x="2647710" y="324093"/>
            <a:ext cx="1705819" cy="6250329"/>
          </a:xfrm>
          <a:prstGeom prst="downArrow">
            <a:avLst>
              <a:gd name="adj1" fmla="val 50000"/>
              <a:gd name="adj2" fmla="val 3269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43068" y="589039"/>
            <a:ext cx="3537513" cy="684000"/>
          </a:xfrm>
          <a:prstGeom prst="rect">
            <a:avLst/>
          </a:prstGeom>
          <a:solidFill>
            <a:schemeClr val="accent3"/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оценка исходного уровня знаний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537277" y="392092"/>
            <a:ext cx="4000500" cy="107789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</a:rPr>
              <a:t>Собеседование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</a:rPr>
              <a:t>Анкетирование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</a:rPr>
              <a:t>Опрос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44514" y="1925916"/>
            <a:ext cx="3537513" cy="684000"/>
          </a:xfrm>
          <a:prstGeom prst="rect">
            <a:avLst/>
          </a:prstGeom>
          <a:solidFill>
            <a:schemeClr val="accent3"/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подготовка материала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537277" y="1822291"/>
            <a:ext cx="4030884" cy="8912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</a:rPr>
              <a:t>Соотношение известного и нового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</a:rPr>
              <a:t>Учет особенностей аудитории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3068" y="3221074"/>
            <a:ext cx="3537513" cy="684000"/>
          </a:xfrm>
          <a:prstGeom prst="rect">
            <a:avLst/>
          </a:prstGeom>
          <a:solidFill>
            <a:schemeClr val="accent3"/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выбор формата</a:t>
            </a:r>
            <a:endParaRPr lang="ru-RU" sz="2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537277" y="3065847"/>
            <a:ext cx="4030884" cy="99445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</a:rPr>
              <a:t>Короткие лекции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</a:rPr>
              <a:t>Разбор клинических случаев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</a:rPr>
              <a:t>Практическая направленность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43068" y="4567836"/>
            <a:ext cx="3537513" cy="684000"/>
          </a:xfrm>
          <a:prstGeom prst="rect">
            <a:avLst/>
          </a:prstGeom>
          <a:solidFill>
            <a:schemeClr val="accent3"/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процесс обучения</a:t>
            </a:r>
            <a:endParaRPr lang="ru-RU" sz="28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537277" y="4412608"/>
            <a:ext cx="4030884" cy="16086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</a:rPr>
              <a:t>Регулярные мероприятия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</a:rPr>
              <a:t>Обратная связь, учет пожеланий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</a:rPr>
              <a:t>Особое внимание молодым докторам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3897775" y="789523"/>
            <a:ext cx="503499" cy="283033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3899222" y="2126400"/>
            <a:ext cx="503499" cy="283033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3897775" y="3421558"/>
            <a:ext cx="503499" cy="283033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3897775" y="4768319"/>
            <a:ext cx="503499" cy="283033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506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смысл с оценки исходного уровня, затем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готовить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материал, с учетом особенностей аудитории.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Выбирать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 обучения, помня, что если знание нельзя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постичь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применить уже сейчас, то оно скорее всего практикующему врачу не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запомнтится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 дальше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продолжать обучение,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делая особый акцент на обучении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молодых.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обучение было эффективным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оно должно быть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интересным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35660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642394"/>
            <a:ext cx="81369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i="1" dirty="0" smtClean="0"/>
              <a:t>«Чтобы </a:t>
            </a:r>
            <a:r>
              <a:rPr lang="ru-RU" sz="4000" i="1" dirty="0"/>
              <a:t>переварить знание, надо глотать его с аппетитом»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16016" y="2348881"/>
            <a:ext cx="4004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Анатоль Франс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97180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7849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подготовки доклада использованы  материалы :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главного внештатного эпидемиолога МЗ РФ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Брико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Н.И.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-профессора </a:t>
            </a:r>
            <a:r>
              <a:rPr lang="ru-RU" sz="2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Первого </a:t>
            </a:r>
            <a:r>
              <a:rPr lang="ru-RU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МГМУ им.</a:t>
            </a:r>
            <a:r>
              <a:rPr lang="en-US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И.М.Сеченова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Журавлевой </a:t>
            </a:r>
            <a:r>
              <a:rPr lang="ru-RU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М.В</a:t>
            </a:r>
            <a:r>
              <a:rPr lang="ru-RU" sz="2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профессора Первого </a:t>
            </a:r>
            <a:r>
              <a:rPr lang="ru-RU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МГМУ им.</a:t>
            </a:r>
            <a:r>
              <a:rPr lang="en-US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И.М.Сеченова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Яковлева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С.В.</a:t>
            </a:r>
            <a:r>
              <a:rPr lang="ru-RU" sz="2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044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СКАТ –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 внедрения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АМТ 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сдерживания антибиотикорезистентности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ЛПУ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тратегия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онтроля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нтимикробной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ерапии</a:t>
            </a:r>
          </a:p>
          <a:p>
            <a:r>
              <a:rPr lang="ru-RU" dirty="0"/>
              <a:t>В РФ с </a:t>
            </a:r>
            <a:r>
              <a:rPr lang="ru-RU" dirty="0" smtClean="0"/>
              <a:t>2011 года - 60 </a:t>
            </a:r>
            <a:r>
              <a:rPr lang="ru-RU" dirty="0"/>
              <a:t>стационара </a:t>
            </a:r>
            <a:r>
              <a:rPr lang="ru-RU" dirty="0" smtClean="0"/>
              <a:t>- БСМП </a:t>
            </a:r>
            <a:r>
              <a:rPr lang="ru-RU" dirty="0"/>
              <a:t>или ОКБ</a:t>
            </a:r>
          </a:p>
        </p:txBody>
      </p:sp>
    </p:spTree>
    <p:extLst>
      <p:ext uri="{BB962C8B-B14F-4D97-AF65-F5344CB8AC3E}">
        <p14:creationId xmlns:p14="http://schemas.microsoft.com/office/powerpoint/2010/main" val="2739620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программа 2011 год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52574" y="1052736"/>
            <a:ext cx="3691435" cy="5400600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4009" y="1011382"/>
            <a:ext cx="3488804" cy="5441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337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СКАТ в России</a:t>
            </a:r>
          </a:p>
        </p:txBody>
      </p:sp>
      <p:pic>
        <p:nvPicPr>
          <p:cNvPr id="3789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5950" y="1414463"/>
            <a:ext cx="8066088" cy="4464050"/>
          </a:xfrm>
          <a:ln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5" name="5-Point Star 4">
            <a:extLst>
              <a:ext uri="{FF2B5EF4-FFF2-40B4-BE49-F238E27FC236}">
                <a16:creationId xmlns="" xmlns:a16="http://schemas.microsoft.com/office/drawing/2014/main" id="{CF3C221A-1B3C-47ED-A7CE-B8FE49B227B7}"/>
              </a:ext>
            </a:extLst>
          </p:cNvPr>
          <p:cNvSpPr/>
          <p:nvPr/>
        </p:nvSpPr>
        <p:spPr>
          <a:xfrm>
            <a:off x="1331913" y="3906838"/>
            <a:ext cx="107950" cy="107950"/>
          </a:xfrm>
          <a:prstGeom prst="star5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7893" name="TextBox 5"/>
          <p:cNvSpPr txBox="1">
            <a:spLocks noChangeArrowheads="1"/>
          </p:cNvSpPr>
          <p:nvPr/>
        </p:nvSpPr>
        <p:spPr bwMode="auto">
          <a:xfrm>
            <a:off x="593725" y="1474788"/>
            <a:ext cx="22129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>
                <a:solidFill>
                  <a:schemeClr val="tx1"/>
                </a:solidFill>
                <a:latin typeface="Tahoma" pitchFamily="34" charset="0"/>
              </a:rPr>
              <a:t>22 города РФ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000">
                <a:solidFill>
                  <a:schemeClr val="tx1"/>
                </a:solidFill>
                <a:latin typeface="Tahoma" pitchFamily="34" charset="0"/>
              </a:rPr>
              <a:t>&gt;</a:t>
            </a:r>
            <a:r>
              <a:rPr lang="ru-RU" altLang="ru-RU" sz="2000">
                <a:solidFill>
                  <a:schemeClr val="tx1"/>
                </a:solidFill>
                <a:latin typeface="Tahoma" pitchFamily="34" charset="0"/>
              </a:rPr>
              <a:t>40 стационаров</a:t>
            </a:r>
          </a:p>
        </p:txBody>
      </p:sp>
      <p:sp>
        <p:nvSpPr>
          <p:cNvPr id="8" name="5-Point Star 7">
            <a:extLst>
              <a:ext uri="{FF2B5EF4-FFF2-40B4-BE49-F238E27FC236}">
                <a16:creationId xmlns="" xmlns:a16="http://schemas.microsoft.com/office/drawing/2014/main" id="{BA452F2A-0DB2-4D03-A8DC-4FCA2F8385F6}"/>
              </a:ext>
            </a:extLst>
          </p:cNvPr>
          <p:cNvSpPr/>
          <p:nvPr/>
        </p:nvSpPr>
        <p:spPr>
          <a:xfrm>
            <a:off x="1630363" y="3824288"/>
            <a:ext cx="107950" cy="109537"/>
          </a:xfrm>
          <a:prstGeom prst="star5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5-Point Star 8">
            <a:extLst>
              <a:ext uri="{FF2B5EF4-FFF2-40B4-BE49-F238E27FC236}">
                <a16:creationId xmlns="" xmlns:a16="http://schemas.microsoft.com/office/drawing/2014/main" id="{EA591936-CAA1-40B6-9745-E19BF209E7AB}"/>
              </a:ext>
            </a:extLst>
          </p:cNvPr>
          <p:cNvSpPr/>
          <p:nvPr/>
        </p:nvSpPr>
        <p:spPr>
          <a:xfrm>
            <a:off x="1476375" y="3902075"/>
            <a:ext cx="107950" cy="107950"/>
          </a:xfrm>
          <a:prstGeom prst="star5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5-Point Star 9">
            <a:extLst>
              <a:ext uri="{FF2B5EF4-FFF2-40B4-BE49-F238E27FC236}">
                <a16:creationId xmlns="" xmlns:a16="http://schemas.microsoft.com/office/drawing/2014/main" id="{D787815C-424C-4151-A665-8BE33FD2C6E8}"/>
              </a:ext>
            </a:extLst>
          </p:cNvPr>
          <p:cNvSpPr/>
          <p:nvPr/>
        </p:nvSpPr>
        <p:spPr>
          <a:xfrm>
            <a:off x="1584325" y="3784600"/>
            <a:ext cx="107950" cy="107950"/>
          </a:xfrm>
          <a:prstGeom prst="star5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5-Point Star 10">
            <a:extLst>
              <a:ext uri="{FF2B5EF4-FFF2-40B4-BE49-F238E27FC236}">
                <a16:creationId xmlns="" xmlns:a16="http://schemas.microsoft.com/office/drawing/2014/main" id="{328FF673-C303-47A2-9F88-B1DAF71E1A18}"/>
              </a:ext>
            </a:extLst>
          </p:cNvPr>
          <p:cNvSpPr/>
          <p:nvPr/>
        </p:nvSpPr>
        <p:spPr>
          <a:xfrm>
            <a:off x="1730375" y="3960813"/>
            <a:ext cx="107950" cy="107950"/>
          </a:xfrm>
          <a:prstGeom prst="star5">
            <a:avLst/>
          </a:prstGeom>
          <a:solidFill>
            <a:schemeClr val="accent2">
              <a:alpha val="87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5-Point Star 11">
            <a:extLst>
              <a:ext uri="{FF2B5EF4-FFF2-40B4-BE49-F238E27FC236}">
                <a16:creationId xmlns="" xmlns:a16="http://schemas.microsoft.com/office/drawing/2014/main" id="{DF4135C4-B1C0-4EE1-A85C-4F4EDB388F85}"/>
              </a:ext>
            </a:extLst>
          </p:cNvPr>
          <p:cNvSpPr/>
          <p:nvPr/>
        </p:nvSpPr>
        <p:spPr>
          <a:xfrm>
            <a:off x="1112838" y="4684713"/>
            <a:ext cx="107950" cy="107950"/>
          </a:xfrm>
          <a:prstGeom prst="star5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5-Point Star 12">
            <a:extLst>
              <a:ext uri="{FF2B5EF4-FFF2-40B4-BE49-F238E27FC236}">
                <a16:creationId xmlns="" xmlns:a16="http://schemas.microsoft.com/office/drawing/2014/main" id="{003C6BCE-66CC-4127-938E-FC891BB9AFD5}"/>
              </a:ext>
            </a:extLst>
          </p:cNvPr>
          <p:cNvSpPr/>
          <p:nvPr/>
        </p:nvSpPr>
        <p:spPr>
          <a:xfrm>
            <a:off x="755650" y="4922838"/>
            <a:ext cx="107950" cy="107950"/>
          </a:xfrm>
          <a:prstGeom prst="star5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5-Point Star 13">
            <a:extLst>
              <a:ext uri="{FF2B5EF4-FFF2-40B4-BE49-F238E27FC236}">
                <a16:creationId xmlns="" xmlns:a16="http://schemas.microsoft.com/office/drawing/2014/main" id="{27975617-15F3-40E6-BE97-B938324AD5A1}"/>
              </a:ext>
            </a:extLst>
          </p:cNvPr>
          <p:cNvSpPr/>
          <p:nvPr/>
        </p:nvSpPr>
        <p:spPr>
          <a:xfrm>
            <a:off x="863600" y="4718050"/>
            <a:ext cx="107950" cy="107950"/>
          </a:xfrm>
          <a:prstGeom prst="star5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5-Point Star 14">
            <a:extLst>
              <a:ext uri="{FF2B5EF4-FFF2-40B4-BE49-F238E27FC236}">
                <a16:creationId xmlns="" xmlns:a16="http://schemas.microsoft.com/office/drawing/2014/main" id="{926673C7-AF57-4C42-A813-646151DB02FB}"/>
              </a:ext>
            </a:extLst>
          </p:cNvPr>
          <p:cNvSpPr/>
          <p:nvPr/>
        </p:nvSpPr>
        <p:spPr>
          <a:xfrm>
            <a:off x="1422400" y="3762375"/>
            <a:ext cx="107950" cy="107950"/>
          </a:xfrm>
          <a:prstGeom prst="star5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5-Point Star 15">
            <a:extLst>
              <a:ext uri="{FF2B5EF4-FFF2-40B4-BE49-F238E27FC236}">
                <a16:creationId xmlns="" xmlns:a16="http://schemas.microsoft.com/office/drawing/2014/main" id="{63EA5368-1FF7-4A83-A59C-C3FCD7753575}"/>
              </a:ext>
            </a:extLst>
          </p:cNvPr>
          <p:cNvSpPr/>
          <p:nvPr/>
        </p:nvSpPr>
        <p:spPr>
          <a:xfrm>
            <a:off x="1411288" y="4064000"/>
            <a:ext cx="107950" cy="107950"/>
          </a:xfrm>
          <a:prstGeom prst="star5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5-Point Star 16">
            <a:extLst>
              <a:ext uri="{FF2B5EF4-FFF2-40B4-BE49-F238E27FC236}">
                <a16:creationId xmlns="" xmlns:a16="http://schemas.microsoft.com/office/drawing/2014/main" id="{96136599-BA90-497D-A3D6-F62B7081E141}"/>
              </a:ext>
            </a:extLst>
          </p:cNvPr>
          <p:cNvSpPr/>
          <p:nvPr/>
        </p:nvSpPr>
        <p:spPr>
          <a:xfrm>
            <a:off x="1311275" y="3798888"/>
            <a:ext cx="107950" cy="107950"/>
          </a:xfrm>
          <a:prstGeom prst="star5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5-Point Star 17">
            <a:extLst>
              <a:ext uri="{FF2B5EF4-FFF2-40B4-BE49-F238E27FC236}">
                <a16:creationId xmlns="" xmlns:a16="http://schemas.microsoft.com/office/drawing/2014/main" id="{12154653-1D5A-445E-A1E5-9B0379FF7543}"/>
              </a:ext>
            </a:extLst>
          </p:cNvPr>
          <p:cNvSpPr/>
          <p:nvPr/>
        </p:nvSpPr>
        <p:spPr>
          <a:xfrm>
            <a:off x="1220788" y="4814888"/>
            <a:ext cx="107950" cy="107950"/>
          </a:xfrm>
          <a:prstGeom prst="star5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5-Point Star 18">
            <a:extLst>
              <a:ext uri="{FF2B5EF4-FFF2-40B4-BE49-F238E27FC236}">
                <a16:creationId xmlns="" xmlns:a16="http://schemas.microsoft.com/office/drawing/2014/main" id="{8D71B937-A940-4E26-B9E1-12DA431E2D32}"/>
              </a:ext>
            </a:extLst>
          </p:cNvPr>
          <p:cNvSpPr/>
          <p:nvPr/>
        </p:nvSpPr>
        <p:spPr>
          <a:xfrm>
            <a:off x="1355725" y="4133850"/>
            <a:ext cx="107950" cy="107950"/>
          </a:xfrm>
          <a:prstGeom prst="star5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5-Point Star 19">
            <a:extLst>
              <a:ext uri="{FF2B5EF4-FFF2-40B4-BE49-F238E27FC236}">
                <a16:creationId xmlns="" xmlns:a16="http://schemas.microsoft.com/office/drawing/2014/main" id="{7AA19430-405E-4753-A613-D0868F37E190}"/>
              </a:ext>
            </a:extLst>
          </p:cNvPr>
          <p:cNvSpPr/>
          <p:nvPr/>
        </p:nvSpPr>
        <p:spPr>
          <a:xfrm>
            <a:off x="1955800" y="3324225"/>
            <a:ext cx="107950" cy="107950"/>
          </a:xfrm>
          <a:prstGeom prst="star5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5-Point Star 20">
            <a:extLst>
              <a:ext uri="{FF2B5EF4-FFF2-40B4-BE49-F238E27FC236}">
                <a16:creationId xmlns="" xmlns:a16="http://schemas.microsoft.com/office/drawing/2014/main" id="{11CCE960-9924-4FF6-922F-05772D3F5CF2}"/>
              </a:ext>
            </a:extLst>
          </p:cNvPr>
          <p:cNvSpPr/>
          <p:nvPr/>
        </p:nvSpPr>
        <p:spPr>
          <a:xfrm>
            <a:off x="1746250" y="3811588"/>
            <a:ext cx="107950" cy="107950"/>
          </a:xfrm>
          <a:prstGeom prst="star5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5-Point Star 21">
            <a:extLst>
              <a:ext uri="{FF2B5EF4-FFF2-40B4-BE49-F238E27FC236}">
                <a16:creationId xmlns="" xmlns:a16="http://schemas.microsoft.com/office/drawing/2014/main" id="{28359517-33C3-447F-82B4-31D5FA4963CE}"/>
              </a:ext>
            </a:extLst>
          </p:cNvPr>
          <p:cNvSpPr/>
          <p:nvPr/>
        </p:nvSpPr>
        <p:spPr>
          <a:xfrm>
            <a:off x="1004888" y="4976813"/>
            <a:ext cx="107950" cy="107950"/>
          </a:xfrm>
          <a:prstGeom prst="star5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5-Point Star 22">
            <a:extLst>
              <a:ext uri="{FF2B5EF4-FFF2-40B4-BE49-F238E27FC236}">
                <a16:creationId xmlns="" xmlns:a16="http://schemas.microsoft.com/office/drawing/2014/main" id="{8AA2D9DB-C213-426F-A681-AD849C609DDA}"/>
              </a:ext>
            </a:extLst>
          </p:cNvPr>
          <p:cNvSpPr/>
          <p:nvPr/>
        </p:nvSpPr>
        <p:spPr>
          <a:xfrm>
            <a:off x="1220788" y="4652963"/>
            <a:ext cx="107950" cy="107950"/>
          </a:xfrm>
          <a:prstGeom prst="star5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5-Point Star 23">
            <a:extLst>
              <a:ext uri="{FF2B5EF4-FFF2-40B4-BE49-F238E27FC236}">
                <a16:creationId xmlns="" xmlns:a16="http://schemas.microsoft.com/office/drawing/2014/main" id="{6B938221-3C8D-4917-9A55-79039151A711}"/>
              </a:ext>
            </a:extLst>
          </p:cNvPr>
          <p:cNvSpPr/>
          <p:nvPr/>
        </p:nvSpPr>
        <p:spPr>
          <a:xfrm>
            <a:off x="1574800" y="4006850"/>
            <a:ext cx="107950" cy="107950"/>
          </a:xfrm>
          <a:prstGeom prst="star5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5-Point Star 24">
            <a:extLst>
              <a:ext uri="{FF2B5EF4-FFF2-40B4-BE49-F238E27FC236}">
                <a16:creationId xmlns="" xmlns:a16="http://schemas.microsoft.com/office/drawing/2014/main" id="{C8C2F41A-A5B8-4EE2-9AB7-3C57F064466F}"/>
              </a:ext>
            </a:extLst>
          </p:cNvPr>
          <p:cNvSpPr/>
          <p:nvPr/>
        </p:nvSpPr>
        <p:spPr>
          <a:xfrm>
            <a:off x="1831975" y="3309938"/>
            <a:ext cx="107950" cy="107950"/>
          </a:xfrm>
          <a:prstGeom prst="star5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5-Point Star 25">
            <a:extLst>
              <a:ext uri="{FF2B5EF4-FFF2-40B4-BE49-F238E27FC236}">
                <a16:creationId xmlns="" xmlns:a16="http://schemas.microsoft.com/office/drawing/2014/main" id="{F39975EF-5E56-4857-BE66-149648A8CFBB}"/>
              </a:ext>
            </a:extLst>
          </p:cNvPr>
          <p:cNvSpPr/>
          <p:nvPr/>
        </p:nvSpPr>
        <p:spPr>
          <a:xfrm>
            <a:off x="2009775" y="4440238"/>
            <a:ext cx="107950" cy="107950"/>
          </a:xfrm>
          <a:prstGeom prst="star5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5-Point Star 26">
            <a:extLst>
              <a:ext uri="{FF2B5EF4-FFF2-40B4-BE49-F238E27FC236}">
                <a16:creationId xmlns="" xmlns:a16="http://schemas.microsoft.com/office/drawing/2014/main" id="{CC102FD3-C27A-445B-B34E-1F92C993437D}"/>
              </a:ext>
            </a:extLst>
          </p:cNvPr>
          <p:cNvSpPr/>
          <p:nvPr/>
        </p:nvSpPr>
        <p:spPr>
          <a:xfrm>
            <a:off x="2216150" y="4335463"/>
            <a:ext cx="107950" cy="107950"/>
          </a:xfrm>
          <a:prstGeom prst="star5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5-Point Star 27">
            <a:extLst>
              <a:ext uri="{FF2B5EF4-FFF2-40B4-BE49-F238E27FC236}">
                <a16:creationId xmlns="" xmlns:a16="http://schemas.microsoft.com/office/drawing/2014/main" id="{F7662AF4-54D3-4152-830F-021D35B611DC}"/>
              </a:ext>
            </a:extLst>
          </p:cNvPr>
          <p:cNvSpPr/>
          <p:nvPr/>
        </p:nvSpPr>
        <p:spPr>
          <a:xfrm>
            <a:off x="2117725" y="4584700"/>
            <a:ext cx="107950" cy="107950"/>
          </a:xfrm>
          <a:prstGeom prst="star5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9" name="5-Point Star 28">
            <a:extLst>
              <a:ext uri="{FF2B5EF4-FFF2-40B4-BE49-F238E27FC236}">
                <a16:creationId xmlns="" xmlns:a16="http://schemas.microsoft.com/office/drawing/2014/main" id="{7513138A-DAE8-4E6B-A6EC-56F41F87EA63}"/>
              </a:ext>
            </a:extLst>
          </p:cNvPr>
          <p:cNvSpPr/>
          <p:nvPr/>
        </p:nvSpPr>
        <p:spPr>
          <a:xfrm>
            <a:off x="6011863" y="3592513"/>
            <a:ext cx="107950" cy="107950"/>
          </a:xfrm>
          <a:prstGeom prst="star5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5-Point Star 29">
            <a:extLst>
              <a:ext uri="{FF2B5EF4-FFF2-40B4-BE49-F238E27FC236}">
                <a16:creationId xmlns="" xmlns:a16="http://schemas.microsoft.com/office/drawing/2014/main" id="{E349CD13-63F7-4FA3-9BB3-E80BEF3D0AB4}"/>
              </a:ext>
            </a:extLst>
          </p:cNvPr>
          <p:cNvSpPr/>
          <p:nvPr/>
        </p:nvSpPr>
        <p:spPr>
          <a:xfrm>
            <a:off x="2324100" y="3363913"/>
            <a:ext cx="107950" cy="107950"/>
          </a:xfrm>
          <a:prstGeom prst="star5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5-Point Star 30">
            <a:extLst>
              <a:ext uri="{FF2B5EF4-FFF2-40B4-BE49-F238E27FC236}">
                <a16:creationId xmlns="" xmlns:a16="http://schemas.microsoft.com/office/drawing/2014/main" id="{0BEB158B-2E72-4AAC-8848-4DF725B980C7}"/>
              </a:ext>
            </a:extLst>
          </p:cNvPr>
          <p:cNvSpPr/>
          <p:nvPr/>
        </p:nvSpPr>
        <p:spPr>
          <a:xfrm>
            <a:off x="1847850" y="3213100"/>
            <a:ext cx="107950" cy="107950"/>
          </a:xfrm>
          <a:prstGeom prst="star5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" name="5-Point Star 31">
            <a:extLst>
              <a:ext uri="{FF2B5EF4-FFF2-40B4-BE49-F238E27FC236}">
                <a16:creationId xmlns="" xmlns:a16="http://schemas.microsoft.com/office/drawing/2014/main" id="{E80F113E-5C8C-4F9C-B066-AC7B8867D71E}"/>
              </a:ext>
            </a:extLst>
          </p:cNvPr>
          <p:cNvSpPr/>
          <p:nvPr/>
        </p:nvSpPr>
        <p:spPr>
          <a:xfrm>
            <a:off x="2627313" y="4649788"/>
            <a:ext cx="107950" cy="107950"/>
          </a:xfrm>
          <a:prstGeom prst="star5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" name="5-Point Star 32">
            <a:extLst>
              <a:ext uri="{FF2B5EF4-FFF2-40B4-BE49-F238E27FC236}">
                <a16:creationId xmlns="" xmlns:a16="http://schemas.microsoft.com/office/drawing/2014/main" id="{D022C768-9CDF-45D8-B52F-9E826CD2CA0B}"/>
              </a:ext>
            </a:extLst>
          </p:cNvPr>
          <p:cNvSpPr/>
          <p:nvPr/>
        </p:nvSpPr>
        <p:spPr>
          <a:xfrm>
            <a:off x="6065838" y="3730625"/>
            <a:ext cx="107950" cy="107950"/>
          </a:xfrm>
          <a:prstGeom prst="star5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5-Point Star 33">
            <a:extLst>
              <a:ext uri="{FF2B5EF4-FFF2-40B4-BE49-F238E27FC236}">
                <a16:creationId xmlns="" xmlns:a16="http://schemas.microsoft.com/office/drawing/2014/main" id="{F0A931CA-731D-4BB8-BBBD-03C9818AC675}"/>
              </a:ext>
            </a:extLst>
          </p:cNvPr>
          <p:cNvSpPr/>
          <p:nvPr/>
        </p:nvSpPr>
        <p:spPr>
          <a:xfrm>
            <a:off x="2989263" y="4814888"/>
            <a:ext cx="107950" cy="93662"/>
          </a:xfrm>
          <a:prstGeom prst="star5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5" name="5-Point Star 34">
            <a:extLst>
              <a:ext uri="{FF2B5EF4-FFF2-40B4-BE49-F238E27FC236}">
                <a16:creationId xmlns="" xmlns:a16="http://schemas.microsoft.com/office/drawing/2014/main" id="{6881F6BD-CF25-400C-9297-5BE2B0DA1BCA}"/>
              </a:ext>
            </a:extLst>
          </p:cNvPr>
          <p:cNvSpPr/>
          <p:nvPr/>
        </p:nvSpPr>
        <p:spPr>
          <a:xfrm>
            <a:off x="6173788" y="5102225"/>
            <a:ext cx="142875" cy="152400"/>
          </a:xfrm>
          <a:prstGeom prst="star5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6" name="5-Point Star 35">
            <a:extLst>
              <a:ext uri="{FF2B5EF4-FFF2-40B4-BE49-F238E27FC236}">
                <a16:creationId xmlns="" xmlns:a16="http://schemas.microsoft.com/office/drawing/2014/main" id="{A0B96A48-6AE4-4A1A-902A-B98AC5D7008D}"/>
              </a:ext>
            </a:extLst>
          </p:cNvPr>
          <p:cNvSpPr/>
          <p:nvPr/>
        </p:nvSpPr>
        <p:spPr>
          <a:xfrm flipV="1">
            <a:off x="3932238" y="4718050"/>
            <a:ext cx="79375" cy="96838"/>
          </a:xfrm>
          <a:prstGeom prst="star5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7" name="5-Point Star 36">
            <a:extLst>
              <a:ext uri="{FF2B5EF4-FFF2-40B4-BE49-F238E27FC236}">
                <a16:creationId xmlns="" xmlns:a16="http://schemas.microsoft.com/office/drawing/2014/main" id="{9DFC9D91-E051-4186-8589-70BAF36252BD}"/>
              </a:ext>
            </a:extLst>
          </p:cNvPr>
          <p:cNvSpPr/>
          <p:nvPr/>
        </p:nvSpPr>
        <p:spPr>
          <a:xfrm>
            <a:off x="3384550" y="4926013"/>
            <a:ext cx="107950" cy="107950"/>
          </a:xfrm>
          <a:prstGeom prst="star5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8" name="5-Point Star 37">
            <a:extLst>
              <a:ext uri="{FF2B5EF4-FFF2-40B4-BE49-F238E27FC236}">
                <a16:creationId xmlns="" xmlns:a16="http://schemas.microsoft.com/office/drawing/2014/main" id="{FE0C5E4B-6537-4F10-8E74-753B5509BC82}"/>
              </a:ext>
            </a:extLst>
          </p:cNvPr>
          <p:cNvSpPr/>
          <p:nvPr/>
        </p:nvSpPr>
        <p:spPr>
          <a:xfrm>
            <a:off x="2324100" y="4926013"/>
            <a:ext cx="107950" cy="107950"/>
          </a:xfrm>
          <a:prstGeom prst="star5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9" name="5-Point Star 38">
            <a:extLst>
              <a:ext uri="{FF2B5EF4-FFF2-40B4-BE49-F238E27FC236}">
                <a16:creationId xmlns="" xmlns:a16="http://schemas.microsoft.com/office/drawing/2014/main" id="{7C4F40CA-3BF5-4E2C-9A49-79D328267C97}"/>
              </a:ext>
            </a:extLst>
          </p:cNvPr>
          <p:cNvSpPr/>
          <p:nvPr/>
        </p:nvSpPr>
        <p:spPr>
          <a:xfrm>
            <a:off x="1570038" y="4168775"/>
            <a:ext cx="107950" cy="107950"/>
          </a:xfrm>
          <a:prstGeom prst="star5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0" name="5-Point Star 39">
            <a:extLst>
              <a:ext uri="{FF2B5EF4-FFF2-40B4-BE49-F238E27FC236}">
                <a16:creationId xmlns="" xmlns:a16="http://schemas.microsoft.com/office/drawing/2014/main" id="{61B411A8-6279-421F-81B0-02A7E559C774}"/>
              </a:ext>
            </a:extLst>
          </p:cNvPr>
          <p:cNvSpPr/>
          <p:nvPr/>
        </p:nvSpPr>
        <p:spPr>
          <a:xfrm>
            <a:off x="1778000" y="3213100"/>
            <a:ext cx="107950" cy="107950"/>
          </a:xfrm>
          <a:prstGeom prst="star5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01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 программы СКАТ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1.Цель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оптимизация применения АМП в стационарах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РФ</a:t>
            </a:r>
          </a:p>
          <a:p>
            <a:pPr algn="just"/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сдерживание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антибиотикорезистентности</a:t>
            </a:r>
          </a:p>
          <a:p>
            <a:pPr marL="0" indent="0" algn="just">
              <a:buNone/>
            </a:pP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Задачи:</a:t>
            </a: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профилактика распространения возбудителей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нозокомиальных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инфекций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резистентных к антибиотикам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</a:pP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рациональное применение АМП с лечебной и профилактической целью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повышение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эффективности эмпирической антибактериальной терапии;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оптимизация (снижение) расходов медицинской организации на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антимикробные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средства, пребывание пациента в стационаре, лечение </a:t>
            </a:r>
            <a:r>
              <a:rPr lang="ru-RU" sz="3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нозокомиальных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осложнений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43800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необходимо в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медицинской организации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старта</a:t>
            </a:r>
            <a:b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СКАТ?</a:t>
            </a:r>
            <a:b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контроля внутрибольничных инфекций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антибиотикорезистентности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Начмед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− Клинический фармаколог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− Реаниматолог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− Бактериолог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− Госпитальный эпидемиолог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Современная микробиологическая лаборатория</a:t>
            </a:r>
          </a:p>
        </p:txBody>
      </p:sp>
    </p:spTree>
    <p:extLst>
      <p:ext uri="{BB962C8B-B14F-4D97-AF65-F5344CB8AC3E}">
        <p14:creationId xmlns:p14="http://schemas.microsoft.com/office/powerpoint/2010/main" val="38895531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340</TotalTime>
  <Words>2672</Words>
  <Application>Microsoft Office PowerPoint</Application>
  <PresentationFormat>Экран (4:3)</PresentationFormat>
  <Paragraphs>337</Paragraphs>
  <Slides>43</Slides>
  <Notes>25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Тема Office</vt:lpstr>
      <vt:lpstr>Программа СКАТ</vt:lpstr>
      <vt:lpstr>Глава Всемирной Организации Здравоохранения Маргарет Чан,  Конференция по борьбе с антибиотикорезистентностью в марте 2012г в Копенгагене</vt:lpstr>
      <vt:lpstr> Резистентность к АМП создается человеком, и только человек может решить эту проблему.  Мы нашли врага, и враг — это мы.                                                                 Poge </vt:lpstr>
      <vt:lpstr>Презентация PowerPoint</vt:lpstr>
      <vt:lpstr>Программа СКАТ – инструмент внедрения рациональной АМТ  и сдерживания антибиотикорезистентности в ЛПУ </vt:lpstr>
      <vt:lpstr>Первая программа 2011 год</vt:lpstr>
      <vt:lpstr>СКАТ в России</vt:lpstr>
      <vt:lpstr>Цели и задачи программы СКАТ</vt:lpstr>
      <vt:lpstr>Что необходимо в медицинской организации для старта программы СКАТ? </vt:lpstr>
      <vt:lpstr>Взаимодействие специалистов</vt:lpstr>
      <vt:lpstr>Методология выявления нозокомиальных инфекций </vt:lpstr>
      <vt:lpstr>Этапы реализации программы СКАТ</vt:lpstr>
      <vt:lpstr>Протокол</vt:lpstr>
      <vt:lpstr>Рекомендации по эмпирической АМТ со стратификацией пациентов по риску антибиотикорезистентности</vt:lpstr>
      <vt:lpstr>Рекомендации по эмпирической АМТ со стратификацией пациентов по риску антибиотикорезистентности (продолжение)</vt:lpstr>
      <vt:lpstr>Стратификация госпитализированных пациентов по риску наличия резистентных возбудителей  и инвазивного кандидоза с Сцелью определения тактики эмпирической АМТ</vt:lpstr>
      <vt:lpstr>Рекомендации по периоперационной антибиотикопрофилактике</vt:lpstr>
      <vt:lpstr>За чем нужно следить? </vt:lpstr>
      <vt:lpstr>Роль микробиологической лаборатории в реализации программы СКАТ</vt:lpstr>
      <vt:lpstr>Значение образовательных программ в проекте СКАТ: кого учить и как?</vt:lpstr>
      <vt:lpstr>Презентация PowerPoint</vt:lpstr>
      <vt:lpstr>Презентация PowerPoint</vt:lpstr>
      <vt:lpstr>Презентация PowerPoint</vt:lpstr>
      <vt:lpstr>Презентация PowerPoint</vt:lpstr>
      <vt:lpstr> Закономерность внедрения СКАТ:  Чем ниже заинтересованность руководства в эффективном внедрении СКАТ, тем более значимо обучение. Без мощного административного рычага заставить врачей исполнять приказ, смысла которого они не понимают, невозможно. А значит, надо сделать так, чтобы требования приказа выполнялись осмысленно и добровольно.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СКАТ помогает хорошо лечить каждого конкретного пациента в настоящем, а не бережет антибиотики для абстрактного пациента будущего </vt:lpstr>
      <vt:lpstr>Презентация PowerPoint</vt:lpstr>
      <vt:lpstr>Презентация PowerPoint</vt:lpstr>
      <vt:lpstr>Вывод</vt:lpstr>
      <vt:lpstr>Презентация PowerPoint</vt:lpstr>
      <vt:lpstr>Для подготовки доклада использованы  материалы : - главного внештатного эпидемиолога МЗ РФ Брико Н.И. -профессора  Первого МГМУ им. И.М.Сеченова Журавлевой М.В. - профессора Первого МГМУ им. И.М.Сеченова Яковлева С.В.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СКАТ</dc:title>
  <dc:creator>User</dc:creator>
  <cp:lastModifiedBy>User</cp:lastModifiedBy>
  <cp:revision>38</cp:revision>
  <dcterms:created xsi:type="dcterms:W3CDTF">2019-06-23T11:47:42Z</dcterms:created>
  <dcterms:modified xsi:type="dcterms:W3CDTF">2019-06-24T17:19:28Z</dcterms:modified>
</cp:coreProperties>
</file>